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Archive" panose="020B0604020202020204" charset="0"/>
      <p:regular r:id="rId29"/>
    </p:embeddedFont>
    <p:embeddedFont>
      <p:font typeface="Calibri" panose="020F0502020204030204" pitchFamily="34" charset="0"/>
      <p:regular r:id="rId30"/>
      <p:bold r:id="rId31"/>
      <p:italic r:id="rId32"/>
      <p:boldItalic r:id="rId33"/>
    </p:embeddedFont>
    <p:embeddedFont>
      <p:font typeface="Canva Sans" panose="020B0604020202020204" charset="0"/>
      <p:regular r:id="rId34"/>
    </p:embeddedFont>
    <p:embeddedFont>
      <p:font typeface="Canva Sans Bold" panose="020B0604020202020204" charset="0"/>
      <p:regular r:id="rId35"/>
    </p:embeddedFont>
    <p:embeddedFont>
      <p:font typeface="Montserrat" panose="00000500000000000000" pitchFamily="2" charset="0"/>
      <p:regular r:id="rId36"/>
    </p:embeddedFont>
    <p:embeddedFont>
      <p:font typeface="Montserrat Bold" panose="00000800000000000000" charset="0"/>
      <p:regular r:id="rId37"/>
    </p:embeddedFont>
    <p:embeddedFont>
      <p:font typeface="Montserrat Classic Bold"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701"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sv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5.png"/><Relationship Id="rId2" Type="http://schemas.openxmlformats.org/officeDocument/2006/relationships/image" Target="../media/image7.png"/><Relationship Id="rId16"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2.svg"/><Relationship Id="rId5" Type="http://schemas.openxmlformats.org/officeDocument/2006/relationships/image" Target="../media/image2.svg"/><Relationship Id="rId15" Type="http://schemas.openxmlformats.org/officeDocument/2006/relationships/image" Target="../media/image18.sv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14.svg"/><Relationship Id="rId1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sv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5.png"/><Relationship Id="rId17" Type="http://schemas.openxmlformats.org/officeDocument/2006/relationships/image" Target="../media/image39.png"/><Relationship Id="rId2" Type="http://schemas.openxmlformats.org/officeDocument/2006/relationships/image" Target="../media/image7.png"/><Relationship Id="rId16"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2.svg"/><Relationship Id="rId5" Type="http://schemas.openxmlformats.org/officeDocument/2006/relationships/image" Target="../media/image2.svg"/><Relationship Id="rId15" Type="http://schemas.openxmlformats.org/officeDocument/2006/relationships/image" Target="../media/image18.sv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14.svg"/><Relationship Id="rId1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sv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2.svg"/><Relationship Id="rId5" Type="http://schemas.openxmlformats.org/officeDocument/2006/relationships/image" Target="../media/image2.svg"/><Relationship Id="rId15" Type="http://schemas.openxmlformats.org/officeDocument/2006/relationships/image" Target="../media/image18.sv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14.svg"/><Relationship Id="rId1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sv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2.svg"/><Relationship Id="rId5" Type="http://schemas.openxmlformats.org/officeDocument/2006/relationships/image" Target="../media/image2.svg"/><Relationship Id="rId15" Type="http://schemas.openxmlformats.org/officeDocument/2006/relationships/image" Target="../media/image18.sv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14.svg"/><Relationship Id="rId1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sv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5.png"/><Relationship Id="rId2" Type="http://schemas.openxmlformats.org/officeDocument/2006/relationships/image" Target="../media/image7.png"/><Relationship Id="rId16"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2.svg"/><Relationship Id="rId5" Type="http://schemas.openxmlformats.org/officeDocument/2006/relationships/image" Target="../media/image2.svg"/><Relationship Id="rId15" Type="http://schemas.openxmlformats.org/officeDocument/2006/relationships/image" Target="../media/image18.sv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14.svg"/><Relationship Id="rId1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sv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5.png"/><Relationship Id="rId2" Type="http://schemas.openxmlformats.org/officeDocument/2006/relationships/image" Target="../media/image7.png"/><Relationship Id="rId16"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2.svg"/><Relationship Id="rId5" Type="http://schemas.openxmlformats.org/officeDocument/2006/relationships/image" Target="../media/image2.svg"/><Relationship Id="rId15" Type="http://schemas.openxmlformats.org/officeDocument/2006/relationships/image" Target="../media/image18.sv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14.svg"/><Relationship Id="rId1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sv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2.svg"/><Relationship Id="rId5" Type="http://schemas.openxmlformats.org/officeDocument/2006/relationships/image" Target="../media/image2.svg"/><Relationship Id="rId15" Type="http://schemas.openxmlformats.org/officeDocument/2006/relationships/image" Target="../media/image18.sv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14.svg"/><Relationship Id="rId1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sv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2.svg"/><Relationship Id="rId5" Type="http://schemas.openxmlformats.org/officeDocument/2006/relationships/image" Target="../media/image2.svg"/><Relationship Id="rId15" Type="http://schemas.openxmlformats.org/officeDocument/2006/relationships/image" Target="../media/image18.sv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14.svg"/><Relationship Id="rId1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sv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2.svg"/><Relationship Id="rId5" Type="http://schemas.openxmlformats.org/officeDocument/2006/relationships/image" Target="../media/image2.svg"/><Relationship Id="rId15" Type="http://schemas.openxmlformats.org/officeDocument/2006/relationships/image" Target="../media/image18.sv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14.svg"/><Relationship Id="rId1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sv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2.svg"/><Relationship Id="rId5" Type="http://schemas.openxmlformats.org/officeDocument/2006/relationships/image" Target="../media/image2.svg"/><Relationship Id="rId15" Type="http://schemas.openxmlformats.org/officeDocument/2006/relationships/image" Target="../media/image18.sv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14.svg"/><Relationship Id="rId14"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4.svg"/><Relationship Id="rId18" Type="http://schemas.openxmlformats.org/officeDocument/2006/relationships/image" Target="../media/image27.png"/><Relationship Id="rId3" Type="http://schemas.openxmlformats.org/officeDocument/2006/relationships/image" Target="../media/image2.svg"/><Relationship Id="rId21" Type="http://schemas.openxmlformats.org/officeDocument/2006/relationships/image" Target="../media/image30.svg"/><Relationship Id="rId7" Type="http://schemas.openxmlformats.org/officeDocument/2006/relationships/image" Target="../media/image18.svg"/><Relationship Id="rId12" Type="http://schemas.openxmlformats.org/officeDocument/2006/relationships/image" Target="../media/image13.png"/><Relationship Id="rId17" Type="http://schemas.openxmlformats.org/officeDocument/2006/relationships/image" Target="../media/image26.svg"/><Relationship Id="rId2" Type="http://schemas.openxmlformats.org/officeDocument/2006/relationships/image" Target="../media/image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4.svg"/><Relationship Id="rId15" Type="http://schemas.openxmlformats.org/officeDocument/2006/relationships/image" Target="../media/image24.svg"/><Relationship Id="rId10" Type="http://schemas.openxmlformats.org/officeDocument/2006/relationships/image" Target="../media/image21.png"/><Relationship Id="rId19" Type="http://schemas.openxmlformats.org/officeDocument/2006/relationships/image" Target="../media/image2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23.png"/></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6.svg"/><Relationship Id="rId5" Type="http://schemas.openxmlformats.org/officeDocument/2006/relationships/image" Target="../media/image2.svg"/><Relationship Id="rId10" Type="http://schemas.openxmlformats.org/officeDocument/2006/relationships/image" Target="../media/image15.png"/><Relationship Id="rId4" Type="http://schemas.openxmlformats.org/officeDocument/2006/relationships/image" Target="../media/image1.png"/><Relationship Id="rId9" Type="http://schemas.openxmlformats.org/officeDocument/2006/relationships/image" Target="../media/image22.svg"/></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6.svg"/><Relationship Id="rId5" Type="http://schemas.openxmlformats.org/officeDocument/2006/relationships/image" Target="../media/image2.svg"/><Relationship Id="rId10" Type="http://schemas.openxmlformats.org/officeDocument/2006/relationships/image" Target="../media/image15.png"/><Relationship Id="rId4" Type="http://schemas.openxmlformats.org/officeDocument/2006/relationships/image" Target="../media/image1.png"/><Relationship Id="rId9" Type="http://schemas.openxmlformats.org/officeDocument/2006/relationships/image" Target="../media/image22.svg"/></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sv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5.png"/><Relationship Id="rId2" Type="http://schemas.openxmlformats.org/officeDocument/2006/relationships/image" Target="../media/image7.png"/><Relationship Id="rId16"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2.svg"/><Relationship Id="rId5" Type="http://schemas.openxmlformats.org/officeDocument/2006/relationships/image" Target="../media/image2.svg"/><Relationship Id="rId15" Type="http://schemas.openxmlformats.org/officeDocument/2006/relationships/image" Target="../media/image18.sv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14.svg"/><Relationship Id="rId14" Type="http://schemas.openxmlformats.org/officeDocument/2006/relationships/image" Target="../media/image17.png"/></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sv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5.png"/><Relationship Id="rId2" Type="http://schemas.openxmlformats.org/officeDocument/2006/relationships/image" Target="../media/image7.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2.svg"/><Relationship Id="rId5" Type="http://schemas.openxmlformats.org/officeDocument/2006/relationships/image" Target="../media/image2.svg"/><Relationship Id="rId15" Type="http://schemas.openxmlformats.org/officeDocument/2006/relationships/image" Target="../media/image18.sv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14.svg"/><Relationship Id="rId14" Type="http://schemas.openxmlformats.org/officeDocument/2006/relationships/image" Target="../media/image17.png"/></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sv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5.png"/><Relationship Id="rId2" Type="http://schemas.openxmlformats.org/officeDocument/2006/relationships/image" Target="../media/image7.png"/><Relationship Id="rId16"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2.svg"/><Relationship Id="rId5" Type="http://schemas.openxmlformats.org/officeDocument/2006/relationships/image" Target="../media/image2.svg"/><Relationship Id="rId15" Type="http://schemas.openxmlformats.org/officeDocument/2006/relationships/image" Target="../media/image18.sv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14.svg"/><Relationship Id="rId14" Type="http://schemas.openxmlformats.org/officeDocument/2006/relationships/image" Target="../media/image17.png"/></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sv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5.png"/><Relationship Id="rId2" Type="http://schemas.openxmlformats.org/officeDocument/2006/relationships/image" Target="../media/image7.png"/><Relationship Id="rId16"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2.svg"/><Relationship Id="rId5" Type="http://schemas.openxmlformats.org/officeDocument/2006/relationships/image" Target="../media/image2.svg"/><Relationship Id="rId15" Type="http://schemas.openxmlformats.org/officeDocument/2006/relationships/image" Target="../media/image18.sv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14.svg"/><Relationship Id="rId14" Type="http://schemas.openxmlformats.org/officeDocument/2006/relationships/image" Target="../media/image17.png"/></Relationships>
</file>

<file path=ppt/slides/_rels/slide2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sv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5.png"/><Relationship Id="rId2" Type="http://schemas.openxmlformats.org/officeDocument/2006/relationships/image" Target="../media/image7.png"/><Relationship Id="rId16"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2.svg"/><Relationship Id="rId5" Type="http://schemas.openxmlformats.org/officeDocument/2006/relationships/image" Target="../media/image2.svg"/><Relationship Id="rId15" Type="http://schemas.openxmlformats.org/officeDocument/2006/relationships/image" Target="../media/image18.sv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14.svg"/><Relationship Id="rId14" Type="http://schemas.openxmlformats.org/officeDocument/2006/relationships/image" Target="../media/image17.png"/></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8.svg"/><Relationship Id="rId18" Type="http://schemas.openxmlformats.org/officeDocument/2006/relationships/image" Target="../media/image46.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image" Target="../media/image1.png"/><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4.svg"/><Relationship Id="rId15" Type="http://schemas.openxmlformats.org/officeDocument/2006/relationships/image" Target="../media/image20.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6.svg"/><Relationship Id="rId14"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sv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2.svg"/><Relationship Id="rId5" Type="http://schemas.openxmlformats.org/officeDocument/2006/relationships/image" Target="../media/image2.svg"/><Relationship Id="rId15" Type="http://schemas.openxmlformats.org/officeDocument/2006/relationships/image" Target="../media/image18.sv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14.svg"/><Relationship Id="rId1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sv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5.png"/><Relationship Id="rId2" Type="http://schemas.openxmlformats.org/officeDocument/2006/relationships/image" Target="../media/image7.png"/><Relationship Id="rId16"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2.svg"/><Relationship Id="rId5" Type="http://schemas.openxmlformats.org/officeDocument/2006/relationships/image" Target="../media/image2.svg"/><Relationship Id="rId15" Type="http://schemas.openxmlformats.org/officeDocument/2006/relationships/image" Target="../media/image18.sv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14.svg"/><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sv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5.png"/><Relationship Id="rId2" Type="http://schemas.openxmlformats.org/officeDocument/2006/relationships/image" Target="../media/image7.png"/><Relationship Id="rId16"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2.svg"/><Relationship Id="rId5" Type="http://schemas.openxmlformats.org/officeDocument/2006/relationships/image" Target="../media/image2.svg"/><Relationship Id="rId15" Type="http://schemas.openxmlformats.org/officeDocument/2006/relationships/image" Target="../media/image18.sv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14.svg"/><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sv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5.png"/><Relationship Id="rId2" Type="http://schemas.openxmlformats.org/officeDocument/2006/relationships/image" Target="../media/image7.png"/><Relationship Id="rId16"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2.svg"/><Relationship Id="rId5" Type="http://schemas.openxmlformats.org/officeDocument/2006/relationships/image" Target="../media/image2.svg"/><Relationship Id="rId15" Type="http://schemas.openxmlformats.org/officeDocument/2006/relationships/image" Target="../media/image18.sv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14.svg"/><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sv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5.png"/><Relationship Id="rId2" Type="http://schemas.openxmlformats.org/officeDocument/2006/relationships/image" Target="../media/image7.png"/><Relationship Id="rId16"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2.svg"/><Relationship Id="rId5" Type="http://schemas.openxmlformats.org/officeDocument/2006/relationships/image" Target="../media/image2.svg"/><Relationship Id="rId15" Type="http://schemas.openxmlformats.org/officeDocument/2006/relationships/image" Target="../media/image18.sv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14.svg"/><Relationship Id="rId1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sv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5.png"/><Relationship Id="rId2" Type="http://schemas.openxmlformats.org/officeDocument/2006/relationships/image" Target="../media/image7.png"/><Relationship Id="rId16"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2.svg"/><Relationship Id="rId5" Type="http://schemas.openxmlformats.org/officeDocument/2006/relationships/image" Target="../media/image2.svg"/><Relationship Id="rId15" Type="http://schemas.openxmlformats.org/officeDocument/2006/relationships/image" Target="../media/image18.sv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14.svg"/><Relationship Id="rId1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sv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5.png"/><Relationship Id="rId2" Type="http://schemas.openxmlformats.org/officeDocument/2006/relationships/image" Target="../media/image7.png"/><Relationship Id="rId16"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2.svg"/><Relationship Id="rId5" Type="http://schemas.openxmlformats.org/officeDocument/2006/relationships/image" Target="../media/image2.svg"/><Relationship Id="rId15" Type="http://schemas.openxmlformats.org/officeDocument/2006/relationships/image" Target="../media/image18.sv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14.svg"/><Relationship Id="rId1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3" name="Freeform 3"/>
          <p:cNvSpPr/>
          <p:nvPr/>
        </p:nvSpPr>
        <p:spPr>
          <a:xfrm>
            <a:off x="16751921" y="110234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6853680" y="120410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AutoShape 5"/>
          <p:cNvSpPr/>
          <p:nvPr/>
        </p:nvSpPr>
        <p:spPr>
          <a:xfrm>
            <a:off x="2487671" y="6013696"/>
            <a:ext cx="7839628" cy="1088090"/>
          </a:xfrm>
          <a:prstGeom prst="rect">
            <a:avLst/>
          </a:prstGeom>
          <a:solidFill>
            <a:srgbClr val="F2BE40"/>
          </a:solidFill>
        </p:spPr>
      </p:sp>
      <p:sp>
        <p:nvSpPr>
          <p:cNvPr id="6" name="TextBox 6"/>
          <p:cNvSpPr txBox="1"/>
          <p:nvPr/>
        </p:nvSpPr>
        <p:spPr>
          <a:xfrm>
            <a:off x="2487671" y="2822165"/>
            <a:ext cx="8676681" cy="3191531"/>
          </a:xfrm>
          <a:prstGeom prst="rect">
            <a:avLst/>
          </a:prstGeom>
        </p:spPr>
        <p:txBody>
          <a:bodyPr lIns="0" tIns="0" rIns="0" bIns="0" rtlCol="0" anchor="t">
            <a:spAutoFit/>
          </a:bodyPr>
          <a:lstStyle/>
          <a:p>
            <a:pPr>
              <a:lnSpc>
                <a:spcPts val="12159"/>
              </a:lnSpc>
            </a:pPr>
            <a:r>
              <a:rPr lang="en-US" sz="13074">
                <a:solidFill>
                  <a:srgbClr val="3B41C9"/>
                </a:solidFill>
                <a:latin typeface="Archive Bold"/>
              </a:rPr>
              <a:t>NGATOR</a:t>
            </a:r>
          </a:p>
          <a:p>
            <a:pPr>
              <a:lnSpc>
                <a:spcPts val="12159"/>
              </a:lnSpc>
            </a:pPr>
            <a:r>
              <a:rPr lang="en-US" sz="13074">
                <a:solidFill>
                  <a:srgbClr val="3B41C9"/>
                </a:solidFill>
                <a:latin typeface="Archive Bold"/>
              </a:rPr>
              <a:t>LEARNING</a:t>
            </a:r>
          </a:p>
        </p:txBody>
      </p:sp>
      <p:sp>
        <p:nvSpPr>
          <p:cNvPr id="7" name="Freeform 7"/>
          <p:cNvSpPr/>
          <p:nvPr/>
        </p:nvSpPr>
        <p:spPr>
          <a:xfrm>
            <a:off x="10189994" y="4246480"/>
            <a:ext cx="11595316" cy="11595316"/>
          </a:xfrm>
          <a:custGeom>
            <a:avLst/>
            <a:gdLst/>
            <a:ahLst/>
            <a:cxnLst/>
            <a:rect l="l" t="t" r="r" b="b"/>
            <a:pathLst>
              <a:path w="11595316" h="11595316">
                <a:moveTo>
                  <a:pt x="0" y="0"/>
                </a:moveTo>
                <a:lnTo>
                  <a:pt x="11595316" y="0"/>
                </a:lnTo>
                <a:lnTo>
                  <a:pt x="11595316" y="11595316"/>
                </a:lnTo>
                <a:lnTo>
                  <a:pt x="0" y="11595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20574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0358577" y="2848317"/>
            <a:ext cx="6412043" cy="5698703"/>
          </a:xfrm>
          <a:custGeom>
            <a:avLst/>
            <a:gdLst/>
            <a:ahLst/>
            <a:cxnLst/>
            <a:rect l="l" t="t" r="r" b="b"/>
            <a:pathLst>
              <a:path w="6412043" h="5698703">
                <a:moveTo>
                  <a:pt x="0" y="0"/>
                </a:moveTo>
                <a:lnTo>
                  <a:pt x="6412042" y="0"/>
                </a:lnTo>
                <a:lnTo>
                  <a:pt x="6412042" y="5698704"/>
                </a:lnTo>
                <a:lnTo>
                  <a:pt x="0" y="569870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9490245" y="9491801"/>
            <a:ext cx="1674107" cy="1674107"/>
          </a:xfrm>
          <a:custGeom>
            <a:avLst/>
            <a:gdLst/>
            <a:ahLst/>
            <a:cxnLst/>
            <a:rect l="l" t="t" r="r" b="b"/>
            <a:pathLst>
              <a:path w="1674107" h="1674107">
                <a:moveTo>
                  <a:pt x="0" y="0"/>
                </a:moveTo>
                <a:lnTo>
                  <a:pt x="1674108" y="0"/>
                </a:lnTo>
                <a:lnTo>
                  <a:pt x="1674108" y="1674107"/>
                </a:lnTo>
                <a:lnTo>
                  <a:pt x="0" y="16741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a:off x="16930687" y="9024799"/>
            <a:ext cx="467003" cy="467003"/>
          </a:xfrm>
          <a:custGeom>
            <a:avLst/>
            <a:gdLst/>
            <a:ahLst/>
            <a:cxnLst/>
            <a:rect l="l" t="t" r="r" b="b"/>
            <a:pathLst>
              <a:path w="467003" h="467003">
                <a:moveTo>
                  <a:pt x="0" y="0"/>
                </a:moveTo>
                <a:lnTo>
                  <a:pt x="467003" y="0"/>
                </a:lnTo>
                <a:lnTo>
                  <a:pt x="467003"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6303617" y="9024799"/>
            <a:ext cx="467003" cy="467003"/>
          </a:xfrm>
          <a:custGeom>
            <a:avLst/>
            <a:gdLst/>
            <a:ahLst/>
            <a:cxnLst/>
            <a:rect l="l" t="t" r="r" b="b"/>
            <a:pathLst>
              <a:path w="467003" h="467003">
                <a:moveTo>
                  <a:pt x="0" y="0"/>
                </a:moveTo>
                <a:lnTo>
                  <a:pt x="467002" y="0"/>
                </a:lnTo>
                <a:lnTo>
                  <a:pt x="467002"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7110959" y="9157850"/>
            <a:ext cx="122046" cy="200900"/>
          </a:xfrm>
          <a:custGeom>
            <a:avLst/>
            <a:gdLst/>
            <a:ahLst/>
            <a:cxnLst/>
            <a:rect l="l" t="t" r="r" b="b"/>
            <a:pathLst>
              <a:path w="122046" h="200900">
                <a:moveTo>
                  <a:pt x="0" y="0"/>
                </a:moveTo>
                <a:lnTo>
                  <a:pt x="122047" y="0"/>
                </a:lnTo>
                <a:lnTo>
                  <a:pt x="122047"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4" name="Freeform 14"/>
          <p:cNvSpPr/>
          <p:nvPr/>
        </p:nvSpPr>
        <p:spPr>
          <a:xfrm rot="-10800000">
            <a:off x="16476095" y="9157850"/>
            <a:ext cx="122046" cy="200900"/>
          </a:xfrm>
          <a:custGeom>
            <a:avLst/>
            <a:gdLst/>
            <a:ahLst/>
            <a:cxnLst/>
            <a:rect l="l" t="t" r="r" b="b"/>
            <a:pathLst>
              <a:path w="122046" h="200900">
                <a:moveTo>
                  <a:pt x="0" y="0"/>
                </a:moveTo>
                <a:lnTo>
                  <a:pt x="122046" y="0"/>
                </a:lnTo>
                <a:lnTo>
                  <a:pt x="122046"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5" name="Freeform 15"/>
          <p:cNvSpPr/>
          <p:nvPr/>
        </p:nvSpPr>
        <p:spPr>
          <a:xfrm rot="5400000">
            <a:off x="16492243" y="3848951"/>
            <a:ext cx="2366598" cy="1183299"/>
          </a:xfrm>
          <a:custGeom>
            <a:avLst/>
            <a:gdLst/>
            <a:ahLst/>
            <a:cxnLst/>
            <a:rect l="l" t="t" r="r" b="b"/>
            <a:pathLst>
              <a:path w="2366598" h="1183299">
                <a:moveTo>
                  <a:pt x="0" y="0"/>
                </a:moveTo>
                <a:lnTo>
                  <a:pt x="2366598" y="0"/>
                </a:lnTo>
                <a:lnTo>
                  <a:pt x="2366598" y="1183299"/>
                </a:lnTo>
                <a:lnTo>
                  <a:pt x="0" y="118329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6" name="Freeform 16"/>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7" name="Freeform 17"/>
          <p:cNvSpPr/>
          <p:nvPr/>
        </p:nvSpPr>
        <p:spPr>
          <a:xfrm flipH="1">
            <a:off x="559709" y="8100527"/>
            <a:ext cx="1712527" cy="1712527"/>
          </a:xfrm>
          <a:custGeom>
            <a:avLst/>
            <a:gdLst/>
            <a:ahLst/>
            <a:cxnLst/>
            <a:rect l="l" t="t" r="r" b="b"/>
            <a:pathLst>
              <a:path w="1712527" h="1712527">
                <a:moveTo>
                  <a:pt x="1712527" y="0"/>
                </a:moveTo>
                <a:lnTo>
                  <a:pt x="0" y="0"/>
                </a:lnTo>
                <a:lnTo>
                  <a:pt x="0" y="1712528"/>
                </a:lnTo>
                <a:lnTo>
                  <a:pt x="1712527" y="1712528"/>
                </a:lnTo>
                <a:lnTo>
                  <a:pt x="1712527"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8" name="Freeform 18"/>
          <p:cNvSpPr/>
          <p:nvPr/>
        </p:nvSpPr>
        <p:spPr>
          <a:xfrm>
            <a:off x="12138971" y="1481672"/>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9" name="Freeform 19"/>
          <p:cNvSpPr/>
          <p:nvPr/>
        </p:nvSpPr>
        <p:spPr>
          <a:xfrm>
            <a:off x="1028700" y="5928660"/>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20" name="TextBox 20"/>
          <p:cNvSpPr txBox="1"/>
          <p:nvPr/>
        </p:nvSpPr>
        <p:spPr>
          <a:xfrm>
            <a:off x="14987423" y="1181373"/>
            <a:ext cx="1275835" cy="266700"/>
          </a:xfrm>
          <a:prstGeom prst="rect">
            <a:avLst/>
          </a:prstGeom>
        </p:spPr>
        <p:txBody>
          <a:bodyPr lIns="0" tIns="0" rIns="0" bIns="0" rtlCol="0" anchor="t">
            <a:spAutoFit/>
          </a:bodyPr>
          <a:lstStyle/>
          <a:p>
            <a:pPr>
              <a:lnSpc>
                <a:spcPts val="2160"/>
              </a:lnSpc>
            </a:pPr>
            <a:r>
              <a:rPr lang="en-US" sz="1800">
                <a:solidFill>
                  <a:srgbClr val="FFFFFF"/>
                </a:solidFill>
                <a:latin typeface="Montserrat"/>
              </a:rPr>
              <a:t>Search . . .</a:t>
            </a:r>
          </a:p>
        </p:txBody>
      </p:sp>
      <p:sp>
        <p:nvSpPr>
          <p:cNvPr id="21" name="TextBox 21"/>
          <p:cNvSpPr txBox="1"/>
          <p:nvPr/>
        </p:nvSpPr>
        <p:spPr>
          <a:xfrm>
            <a:off x="803856" y="1092417"/>
            <a:ext cx="1468380" cy="389255"/>
          </a:xfrm>
          <a:prstGeom prst="rect">
            <a:avLst/>
          </a:prstGeom>
        </p:spPr>
        <p:txBody>
          <a:bodyPr lIns="0" tIns="0" rIns="0" bIns="0" rtlCol="0" anchor="t">
            <a:spAutoFit/>
          </a:bodyPr>
          <a:lstStyle/>
          <a:p>
            <a:pPr algn="r">
              <a:lnSpc>
                <a:spcPts val="3220"/>
              </a:lnSpc>
            </a:pPr>
            <a:r>
              <a:rPr lang="en-US" sz="2300">
                <a:solidFill>
                  <a:srgbClr val="3B41C9"/>
                </a:solidFill>
                <a:latin typeface="Montserrat Classic Bold"/>
              </a:rPr>
              <a:t>BY</a:t>
            </a:r>
          </a:p>
        </p:txBody>
      </p:sp>
      <p:sp>
        <p:nvSpPr>
          <p:cNvPr id="22" name="TextBox 22"/>
          <p:cNvSpPr txBox="1"/>
          <p:nvPr/>
        </p:nvSpPr>
        <p:spPr>
          <a:xfrm>
            <a:off x="2387138" y="1111554"/>
            <a:ext cx="2873700" cy="389255"/>
          </a:xfrm>
          <a:prstGeom prst="rect">
            <a:avLst/>
          </a:prstGeom>
        </p:spPr>
        <p:txBody>
          <a:bodyPr lIns="0" tIns="0" rIns="0" bIns="0" rtlCol="0" anchor="t">
            <a:spAutoFit/>
          </a:bodyPr>
          <a:lstStyle/>
          <a:p>
            <a:pPr>
              <a:lnSpc>
                <a:spcPts val="3220"/>
              </a:lnSpc>
            </a:pPr>
            <a:r>
              <a:rPr lang="en-US" sz="2300">
                <a:solidFill>
                  <a:srgbClr val="3B41C9"/>
                </a:solidFill>
                <a:latin typeface="Montserrat"/>
              </a:rPr>
              <a:t>Pasindu Mahima</a:t>
            </a:r>
          </a:p>
        </p:txBody>
      </p:sp>
      <p:sp>
        <p:nvSpPr>
          <p:cNvPr id="23" name="TextBox 23"/>
          <p:cNvSpPr txBox="1"/>
          <p:nvPr/>
        </p:nvSpPr>
        <p:spPr>
          <a:xfrm>
            <a:off x="2487671" y="6398840"/>
            <a:ext cx="7418329" cy="702945"/>
          </a:xfrm>
          <a:prstGeom prst="rect">
            <a:avLst/>
          </a:prstGeom>
        </p:spPr>
        <p:txBody>
          <a:bodyPr lIns="0" tIns="0" rIns="0" bIns="0" rtlCol="0" anchor="t">
            <a:spAutoFit/>
          </a:bodyPr>
          <a:lstStyle/>
          <a:p>
            <a:pPr algn="ctr">
              <a:lnSpc>
                <a:spcPts val="5115"/>
              </a:lnSpc>
            </a:pPr>
            <a:r>
              <a:rPr lang="en-US" sz="5500">
                <a:solidFill>
                  <a:srgbClr val="3B41C9"/>
                </a:solidFill>
                <a:latin typeface="Archive Bold"/>
              </a:rPr>
              <a:t>SAD PRESENTATIONS</a:t>
            </a:r>
          </a:p>
        </p:txBody>
      </p:sp>
      <p:sp>
        <p:nvSpPr>
          <p:cNvPr id="24" name="TextBox 24"/>
          <p:cNvSpPr txBox="1"/>
          <p:nvPr/>
        </p:nvSpPr>
        <p:spPr>
          <a:xfrm>
            <a:off x="2680157" y="7487508"/>
            <a:ext cx="7454657" cy="613019"/>
          </a:xfrm>
          <a:prstGeom prst="rect">
            <a:avLst/>
          </a:prstGeom>
        </p:spPr>
        <p:txBody>
          <a:bodyPr lIns="0" tIns="0" rIns="0" bIns="0" rtlCol="0" anchor="t">
            <a:spAutoFit/>
          </a:bodyPr>
          <a:lstStyle/>
          <a:p>
            <a:pPr>
              <a:lnSpc>
                <a:spcPts val="5115"/>
              </a:lnSpc>
            </a:pPr>
            <a:r>
              <a:rPr lang="en-US" sz="3410">
                <a:solidFill>
                  <a:srgbClr val="3B41C9"/>
                </a:solidFill>
                <a:latin typeface="Montserrat Bold"/>
              </a:rPr>
              <a:t>learn.ngator.com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306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4" name="Freeform 4"/>
          <p:cNvSpPr/>
          <p:nvPr/>
        </p:nvSpPr>
        <p:spPr>
          <a:xfrm>
            <a:off x="16751921" y="110234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853680" y="120410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930687" y="9024799"/>
            <a:ext cx="467003" cy="467003"/>
          </a:xfrm>
          <a:custGeom>
            <a:avLst/>
            <a:gdLst/>
            <a:ahLst/>
            <a:cxnLst/>
            <a:rect l="l" t="t" r="r" b="b"/>
            <a:pathLst>
              <a:path w="467003" h="467003">
                <a:moveTo>
                  <a:pt x="0" y="0"/>
                </a:moveTo>
                <a:lnTo>
                  <a:pt x="467003" y="0"/>
                </a:lnTo>
                <a:lnTo>
                  <a:pt x="467003"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6303617" y="9024799"/>
            <a:ext cx="467003" cy="467003"/>
          </a:xfrm>
          <a:custGeom>
            <a:avLst/>
            <a:gdLst/>
            <a:ahLst/>
            <a:cxnLst/>
            <a:rect l="l" t="t" r="r" b="b"/>
            <a:pathLst>
              <a:path w="467003" h="467003">
                <a:moveTo>
                  <a:pt x="0" y="0"/>
                </a:moveTo>
                <a:lnTo>
                  <a:pt x="467002" y="0"/>
                </a:lnTo>
                <a:lnTo>
                  <a:pt x="467002"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110959" y="9157850"/>
            <a:ext cx="122046" cy="200900"/>
          </a:xfrm>
          <a:custGeom>
            <a:avLst/>
            <a:gdLst/>
            <a:ahLst/>
            <a:cxnLst/>
            <a:rect l="l" t="t" r="r" b="b"/>
            <a:pathLst>
              <a:path w="122046" h="200900">
                <a:moveTo>
                  <a:pt x="0" y="0"/>
                </a:moveTo>
                <a:lnTo>
                  <a:pt x="122047" y="0"/>
                </a:lnTo>
                <a:lnTo>
                  <a:pt x="122047"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a:off x="16476095" y="9157850"/>
            <a:ext cx="122046" cy="200900"/>
          </a:xfrm>
          <a:custGeom>
            <a:avLst/>
            <a:gdLst/>
            <a:ahLst/>
            <a:cxnLst/>
            <a:rect l="l" t="t" r="r" b="b"/>
            <a:pathLst>
              <a:path w="122046" h="200900">
                <a:moveTo>
                  <a:pt x="0" y="0"/>
                </a:moveTo>
                <a:lnTo>
                  <a:pt x="122046" y="0"/>
                </a:lnTo>
                <a:lnTo>
                  <a:pt x="122046"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0764451" y="1310857"/>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4796729" y="-80952"/>
            <a:ext cx="2366598" cy="1183299"/>
          </a:xfrm>
          <a:custGeom>
            <a:avLst/>
            <a:gdLst/>
            <a:ahLst/>
            <a:cxnLst/>
            <a:rect l="l" t="t" r="r" b="b"/>
            <a:pathLst>
              <a:path w="2366598" h="1183299">
                <a:moveTo>
                  <a:pt x="0" y="0"/>
                </a:moveTo>
                <a:lnTo>
                  <a:pt x="2366598" y="0"/>
                </a:lnTo>
                <a:lnTo>
                  <a:pt x="2366598" y="1183299"/>
                </a:lnTo>
                <a:lnTo>
                  <a:pt x="0" y="11832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1983355" y="3746605"/>
            <a:ext cx="9392399" cy="4528378"/>
          </a:xfrm>
          <a:custGeom>
            <a:avLst/>
            <a:gdLst/>
            <a:ahLst/>
            <a:cxnLst/>
            <a:rect l="l" t="t" r="r" b="b"/>
            <a:pathLst>
              <a:path w="9392399" h="4528378">
                <a:moveTo>
                  <a:pt x="0" y="0"/>
                </a:moveTo>
                <a:lnTo>
                  <a:pt x="9392399" y="0"/>
                </a:lnTo>
                <a:lnTo>
                  <a:pt x="9392399" y="4528378"/>
                </a:lnTo>
                <a:lnTo>
                  <a:pt x="0" y="4528378"/>
                </a:lnTo>
                <a:lnTo>
                  <a:pt x="0" y="0"/>
                </a:lnTo>
                <a:close/>
              </a:path>
            </a:pathLst>
          </a:custGeom>
          <a:blipFill>
            <a:blip r:embed="rId16"/>
            <a:stretch>
              <a:fillRect l="-43277" t="-67161"/>
            </a:stretch>
          </a:blipFill>
        </p:spPr>
      </p:sp>
      <p:sp>
        <p:nvSpPr>
          <p:cNvPr id="14" name="TextBox 14"/>
          <p:cNvSpPr txBox="1"/>
          <p:nvPr/>
        </p:nvSpPr>
        <p:spPr>
          <a:xfrm>
            <a:off x="14987423" y="1181373"/>
            <a:ext cx="1275835" cy="266700"/>
          </a:xfrm>
          <a:prstGeom prst="rect">
            <a:avLst/>
          </a:prstGeom>
        </p:spPr>
        <p:txBody>
          <a:bodyPr lIns="0" tIns="0" rIns="0" bIns="0" rtlCol="0" anchor="t">
            <a:spAutoFit/>
          </a:bodyPr>
          <a:lstStyle/>
          <a:p>
            <a:pPr>
              <a:lnSpc>
                <a:spcPts val="2160"/>
              </a:lnSpc>
            </a:pPr>
            <a:r>
              <a:rPr lang="en-US" sz="1800">
                <a:solidFill>
                  <a:srgbClr val="FFFFFF"/>
                </a:solidFill>
                <a:latin typeface="Montserrat"/>
              </a:rPr>
              <a:t>Search . . .</a:t>
            </a:r>
          </a:p>
        </p:txBody>
      </p:sp>
      <p:sp>
        <p:nvSpPr>
          <p:cNvPr id="15" name="TextBox 15"/>
          <p:cNvSpPr txBox="1"/>
          <p:nvPr/>
        </p:nvSpPr>
        <p:spPr>
          <a:xfrm>
            <a:off x="803856" y="1092417"/>
            <a:ext cx="1468380" cy="389255"/>
          </a:xfrm>
          <a:prstGeom prst="rect">
            <a:avLst/>
          </a:prstGeom>
        </p:spPr>
        <p:txBody>
          <a:bodyPr lIns="0" tIns="0" rIns="0" bIns="0" rtlCol="0" anchor="t">
            <a:spAutoFit/>
          </a:bodyPr>
          <a:lstStyle/>
          <a:p>
            <a:pPr algn="r">
              <a:lnSpc>
                <a:spcPts val="3220"/>
              </a:lnSpc>
            </a:pPr>
            <a:r>
              <a:rPr lang="en-US" sz="2300">
                <a:solidFill>
                  <a:srgbClr val="3B41C9"/>
                </a:solidFill>
                <a:latin typeface="Montserrat Classic Bold"/>
              </a:rPr>
              <a:t>BY</a:t>
            </a:r>
          </a:p>
        </p:txBody>
      </p:sp>
      <p:sp>
        <p:nvSpPr>
          <p:cNvPr id="16" name="TextBox 16"/>
          <p:cNvSpPr txBox="1"/>
          <p:nvPr/>
        </p:nvSpPr>
        <p:spPr>
          <a:xfrm>
            <a:off x="2387138" y="1111554"/>
            <a:ext cx="2873700" cy="389255"/>
          </a:xfrm>
          <a:prstGeom prst="rect">
            <a:avLst/>
          </a:prstGeom>
        </p:spPr>
        <p:txBody>
          <a:bodyPr lIns="0" tIns="0" rIns="0" bIns="0" rtlCol="0" anchor="t">
            <a:spAutoFit/>
          </a:bodyPr>
          <a:lstStyle/>
          <a:p>
            <a:pPr>
              <a:lnSpc>
                <a:spcPts val="3220"/>
              </a:lnSpc>
            </a:pPr>
            <a:r>
              <a:rPr lang="en-US" sz="2300">
                <a:solidFill>
                  <a:srgbClr val="3B41C9"/>
                </a:solidFill>
                <a:latin typeface="Montserrat"/>
              </a:rPr>
              <a:t>Pasindu Mahima</a:t>
            </a:r>
          </a:p>
        </p:txBody>
      </p:sp>
      <p:sp>
        <p:nvSpPr>
          <p:cNvPr id="17" name="TextBox 17"/>
          <p:cNvSpPr txBox="1"/>
          <p:nvPr/>
        </p:nvSpPr>
        <p:spPr>
          <a:xfrm>
            <a:off x="605260" y="1971675"/>
            <a:ext cx="15625340" cy="822430"/>
          </a:xfrm>
          <a:prstGeom prst="rect">
            <a:avLst/>
          </a:prstGeom>
        </p:spPr>
        <p:txBody>
          <a:bodyPr lIns="0" tIns="0" rIns="0" bIns="0" rtlCol="0" anchor="t">
            <a:spAutoFit/>
          </a:bodyPr>
          <a:lstStyle/>
          <a:p>
            <a:pPr algn="ctr">
              <a:lnSpc>
                <a:spcPts val="6826"/>
              </a:lnSpc>
            </a:pPr>
            <a:r>
              <a:rPr lang="en-US" sz="4875">
                <a:solidFill>
                  <a:srgbClr val="3B41C9"/>
                </a:solidFill>
                <a:latin typeface="Canva Sans Bold"/>
              </a:rPr>
              <a:t>itemStateChange (java.awt.event.ItemEvent)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306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4" name="Freeform 4"/>
          <p:cNvSpPr/>
          <p:nvPr/>
        </p:nvSpPr>
        <p:spPr>
          <a:xfrm>
            <a:off x="16751921" y="110234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853680" y="120410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930687" y="9024799"/>
            <a:ext cx="467003" cy="467003"/>
          </a:xfrm>
          <a:custGeom>
            <a:avLst/>
            <a:gdLst/>
            <a:ahLst/>
            <a:cxnLst/>
            <a:rect l="l" t="t" r="r" b="b"/>
            <a:pathLst>
              <a:path w="467003" h="467003">
                <a:moveTo>
                  <a:pt x="0" y="0"/>
                </a:moveTo>
                <a:lnTo>
                  <a:pt x="467003" y="0"/>
                </a:lnTo>
                <a:lnTo>
                  <a:pt x="467003"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6303617" y="9024799"/>
            <a:ext cx="467003" cy="467003"/>
          </a:xfrm>
          <a:custGeom>
            <a:avLst/>
            <a:gdLst/>
            <a:ahLst/>
            <a:cxnLst/>
            <a:rect l="l" t="t" r="r" b="b"/>
            <a:pathLst>
              <a:path w="467003" h="467003">
                <a:moveTo>
                  <a:pt x="0" y="0"/>
                </a:moveTo>
                <a:lnTo>
                  <a:pt x="467002" y="0"/>
                </a:lnTo>
                <a:lnTo>
                  <a:pt x="467002"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110959" y="9157850"/>
            <a:ext cx="122046" cy="200900"/>
          </a:xfrm>
          <a:custGeom>
            <a:avLst/>
            <a:gdLst/>
            <a:ahLst/>
            <a:cxnLst/>
            <a:rect l="l" t="t" r="r" b="b"/>
            <a:pathLst>
              <a:path w="122046" h="200900">
                <a:moveTo>
                  <a:pt x="0" y="0"/>
                </a:moveTo>
                <a:lnTo>
                  <a:pt x="122047" y="0"/>
                </a:lnTo>
                <a:lnTo>
                  <a:pt x="122047"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a:off x="16476095" y="9157850"/>
            <a:ext cx="122046" cy="200900"/>
          </a:xfrm>
          <a:custGeom>
            <a:avLst/>
            <a:gdLst/>
            <a:ahLst/>
            <a:cxnLst/>
            <a:rect l="l" t="t" r="r" b="b"/>
            <a:pathLst>
              <a:path w="122046" h="200900">
                <a:moveTo>
                  <a:pt x="0" y="0"/>
                </a:moveTo>
                <a:lnTo>
                  <a:pt x="122046" y="0"/>
                </a:lnTo>
                <a:lnTo>
                  <a:pt x="122046"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0764451" y="1310857"/>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4796729" y="-80952"/>
            <a:ext cx="2366598" cy="1183299"/>
          </a:xfrm>
          <a:custGeom>
            <a:avLst/>
            <a:gdLst/>
            <a:ahLst/>
            <a:cxnLst/>
            <a:rect l="l" t="t" r="r" b="b"/>
            <a:pathLst>
              <a:path w="2366598" h="1183299">
                <a:moveTo>
                  <a:pt x="0" y="0"/>
                </a:moveTo>
                <a:lnTo>
                  <a:pt x="2366598" y="0"/>
                </a:lnTo>
                <a:lnTo>
                  <a:pt x="2366598" y="1183299"/>
                </a:lnTo>
                <a:lnTo>
                  <a:pt x="0" y="11832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1788382" y="4379836"/>
            <a:ext cx="11047523" cy="1453621"/>
          </a:xfrm>
          <a:custGeom>
            <a:avLst/>
            <a:gdLst/>
            <a:ahLst/>
            <a:cxnLst/>
            <a:rect l="l" t="t" r="r" b="b"/>
            <a:pathLst>
              <a:path w="11047523" h="1453621">
                <a:moveTo>
                  <a:pt x="0" y="0"/>
                </a:moveTo>
                <a:lnTo>
                  <a:pt x="11047522" y="0"/>
                </a:lnTo>
                <a:lnTo>
                  <a:pt x="11047522" y="1453621"/>
                </a:lnTo>
                <a:lnTo>
                  <a:pt x="0" y="1453621"/>
                </a:lnTo>
                <a:lnTo>
                  <a:pt x="0" y="0"/>
                </a:lnTo>
                <a:close/>
              </a:path>
            </a:pathLst>
          </a:custGeom>
          <a:blipFill>
            <a:blip r:embed="rId16"/>
            <a:stretch>
              <a:fillRect/>
            </a:stretch>
          </a:blipFill>
        </p:spPr>
      </p:sp>
      <p:sp>
        <p:nvSpPr>
          <p:cNvPr id="14" name="Freeform 14"/>
          <p:cNvSpPr/>
          <p:nvPr/>
        </p:nvSpPr>
        <p:spPr>
          <a:xfrm>
            <a:off x="1788382" y="6298087"/>
            <a:ext cx="11199231" cy="2960213"/>
          </a:xfrm>
          <a:custGeom>
            <a:avLst/>
            <a:gdLst/>
            <a:ahLst/>
            <a:cxnLst/>
            <a:rect l="l" t="t" r="r" b="b"/>
            <a:pathLst>
              <a:path w="11199231" h="2960213">
                <a:moveTo>
                  <a:pt x="0" y="0"/>
                </a:moveTo>
                <a:lnTo>
                  <a:pt x="11199231" y="0"/>
                </a:lnTo>
                <a:lnTo>
                  <a:pt x="11199231" y="2960213"/>
                </a:lnTo>
                <a:lnTo>
                  <a:pt x="0" y="2960213"/>
                </a:lnTo>
                <a:lnTo>
                  <a:pt x="0" y="0"/>
                </a:lnTo>
                <a:close/>
              </a:path>
            </a:pathLst>
          </a:custGeom>
          <a:blipFill>
            <a:blip r:embed="rId17"/>
            <a:stretch>
              <a:fillRect/>
            </a:stretch>
          </a:blipFill>
        </p:spPr>
      </p:sp>
      <p:sp>
        <p:nvSpPr>
          <p:cNvPr id="15" name="TextBox 15"/>
          <p:cNvSpPr txBox="1"/>
          <p:nvPr/>
        </p:nvSpPr>
        <p:spPr>
          <a:xfrm>
            <a:off x="14987423" y="1181373"/>
            <a:ext cx="1275835" cy="266700"/>
          </a:xfrm>
          <a:prstGeom prst="rect">
            <a:avLst/>
          </a:prstGeom>
        </p:spPr>
        <p:txBody>
          <a:bodyPr lIns="0" tIns="0" rIns="0" bIns="0" rtlCol="0" anchor="t">
            <a:spAutoFit/>
          </a:bodyPr>
          <a:lstStyle/>
          <a:p>
            <a:pPr>
              <a:lnSpc>
                <a:spcPts val="2160"/>
              </a:lnSpc>
            </a:pPr>
            <a:r>
              <a:rPr lang="en-US" sz="1800">
                <a:solidFill>
                  <a:srgbClr val="FFFFFF"/>
                </a:solidFill>
                <a:latin typeface="Montserrat"/>
              </a:rPr>
              <a:t>Search . . .</a:t>
            </a:r>
          </a:p>
        </p:txBody>
      </p:sp>
      <p:sp>
        <p:nvSpPr>
          <p:cNvPr id="16" name="TextBox 16"/>
          <p:cNvSpPr txBox="1"/>
          <p:nvPr/>
        </p:nvSpPr>
        <p:spPr>
          <a:xfrm>
            <a:off x="803856" y="1092417"/>
            <a:ext cx="1468380" cy="389255"/>
          </a:xfrm>
          <a:prstGeom prst="rect">
            <a:avLst/>
          </a:prstGeom>
        </p:spPr>
        <p:txBody>
          <a:bodyPr lIns="0" tIns="0" rIns="0" bIns="0" rtlCol="0" anchor="t">
            <a:spAutoFit/>
          </a:bodyPr>
          <a:lstStyle/>
          <a:p>
            <a:pPr algn="r">
              <a:lnSpc>
                <a:spcPts val="3220"/>
              </a:lnSpc>
            </a:pPr>
            <a:r>
              <a:rPr lang="en-US" sz="2300">
                <a:solidFill>
                  <a:srgbClr val="3B41C9"/>
                </a:solidFill>
                <a:latin typeface="Montserrat Classic Bold"/>
              </a:rPr>
              <a:t>BY</a:t>
            </a:r>
          </a:p>
        </p:txBody>
      </p:sp>
      <p:sp>
        <p:nvSpPr>
          <p:cNvPr id="17" name="TextBox 17"/>
          <p:cNvSpPr txBox="1"/>
          <p:nvPr/>
        </p:nvSpPr>
        <p:spPr>
          <a:xfrm>
            <a:off x="2387138" y="1111554"/>
            <a:ext cx="2873700" cy="389255"/>
          </a:xfrm>
          <a:prstGeom prst="rect">
            <a:avLst/>
          </a:prstGeom>
        </p:spPr>
        <p:txBody>
          <a:bodyPr lIns="0" tIns="0" rIns="0" bIns="0" rtlCol="0" anchor="t">
            <a:spAutoFit/>
          </a:bodyPr>
          <a:lstStyle/>
          <a:p>
            <a:pPr>
              <a:lnSpc>
                <a:spcPts val="3220"/>
              </a:lnSpc>
            </a:pPr>
            <a:r>
              <a:rPr lang="en-US" sz="2300">
                <a:solidFill>
                  <a:srgbClr val="3B41C9"/>
                </a:solidFill>
                <a:latin typeface="Montserrat"/>
              </a:rPr>
              <a:t>Pasindu Mahima</a:t>
            </a:r>
          </a:p>
        </p:txBody>
      </p:sp>
      <p:sp>
        <p:nvSpPr>
          <p:cNvPr id="18" name="TextBox 18"/>
          <p:cNvSpPr txBox="1"/>
          <p:nvPr/>
        </p:nvSpPr>
        <p:spPr>
          <a:xfrm>
            <a:off x="1881180" y="3356080"/>
            <a:ext cx="14422437" cy="471306"/>
          </a:xfrm>
          <a:prstGeom prst="rect">
            <a:avLst/>
          </a:prstGeom>
        </p:spPr>
        <p:txBody>
          <a:bodyPr lIns="0" tIns="0" rIns="0" bIns="0" rtlCol="0" anchor="t">
            <a:spAutoFit/>
          </a:bodyPr>
          <a:lstStyle/>
          <a:p>
            <a:pPr algn="ctr">
              <a:lnSpc>
                <a:spcPts val="3947"/>
              </a:lnSpc>
            </a:pPr>
            <a:r>
              <a:rPr lang="en-US" sz="2819">
                <a:solidFill>
                  <a:srgbClr val="3B41C9"/>
                </a:solidFill>
                <a:latin typeface="Canva Sans"/>
              </a:rPr>
              <a:t>Typical Usage: When you want to respond to a user selecting or deselecting an item.</a:t>
            </a:r>
          </a:p>
        </p:txBody>
      </p:sp>
      <p:sp>
        <p:nvSpPr>
          <p:cNvPr id="19" name="TextBox 19"/>
          <p:cNvSpPr txBox="1"/>
          <p:nvPr/>
        </p:nvSpPr>
        <p:spPr>
          <a:xfrm>
            <a:off x="605260" y="1971675"/>
            <a:ext cx="15625340" cy="822430"/>
          </a:xfrm>
          <a:prstGeom prst="rect">
            <a:avLst/>
          </a:prstGeom>
        </p:spPr>
        <p:txBody>
          <a:bodyPr lIns="0" tIns="0" rIns="0" bIns="0" rtlCol="0" anchor="t">
            <a:spAutoFit/>
          </a:bodyPr>
          <a:lstStyle/>
          <a:p>
            <a:pPr algn="ctr">
              <a:lnSpc>
                <a:spcPts val="6826"/>
              </a:lnSpc>
            </a:pPr>
            <a:r>
              <a:rPr lang="en-US" sz="4875">
                <a:solidFill>
                  <a:srgbClr val="3B41C9"/>
                </a:solidFill>
                <a:latin typeface="Canva Sans Bold"/>
              </a:rPr>
              <a:t>itemStateChange (java.awt.event.ItemEvent)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306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4" name="Freeform 4"/>
          <p:cNvSpPr/>
          <p:nvPr/>
        </p:nvSpPr>
        <p:spPr>
          <a:xfrm>
            <a:off x="16751921" y="110234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853680" y="120410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930687" y="9024799"/>
            <a:ext cx="467003" cy="467003"/>
          </a:xfrm>
          <a:custGeom>
            <a:avLst/>
            <a:gdLst/>
            <a:ahLst/>
            <a:cxnLst/>
            <a:rect l="l" t="t" r="r" b="b"/>
            <a:pathLst>
              <a:path w="467003" h="467003">
                <a:moveTo>
                  <a:pt x="0" y="0"/>
                </a:moveTo>
                <a:lnTo>
                  <a:pt x="467003" y="0"/>
                </a:lnTo>
                <a:lnTo>
                  <a:pt x="467003"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6303617" y="9024799"/>
            <a:ext cx="467003" cy="467003"/>
          </a:xfrm>
          <a:custGeom>
            <a:avLst/>
            <a:gdLst/>
            <a:ahLst/>
            <a:cxnLst/>
            <a:rect l="l" t="t" r="r" b="b"/>
            <a:pathLst>
              <a:path w="467003" h="467003">
                <a:moveTo>
                  <a:pt x="0" y="0"/>
                </a:moveTo>
                <a:lnTo>
                  <a:pt x="467002" y="0"/>
                </a:lnTo>
                <a:lnTo>
                  <a:pt x="467002"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110959" y="9157850"/>
            <a:ext cx="122046" cy="200900"/>
          </a:xfrm>
          <a:custGeom>
            <a:avLst/>
            <a:gdLst/>
            <a:ahLst/>
            <a:cxnLst/>
            <a:rect l="l" t="t" r="r" b="b"/>
            <a:pathLst>
              <a:path w="122046" h="200900">
                <a:moveTo>
                  <a:pt x="0" y="0"/>
                </a:moveTo>
                <a:lnTo>
                  <a:pt x="122047" y="0"/>
                </a:lnTo>
                <a:lnTo>
                  <a:pt x="122047"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a:off x="16476095" y="9157850"/>
            <a:ext cx="122046" cy="200900"/>
          </a:xfrm>
          <a:custGeom>
            <a:avLst/>
            <a:gdLst/>
            <a:ahLst/>
            <a:cxnLst/>
            <a:rect l="l" t="t" r="r" b="b"/>
            <a:pathLst>
              <a:path w="122046" h="200900">
                <a:moveTo>
                  <a:pt x="0" y="0"/>
                </a:moveTo>
                <a:lnTo>
                  <a:pt x="122046" y="0"/>
                </a:lnTo>
                <a:lnTo>
                  <a:pt x="122046"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0764451" y="1310857"/>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4796729" y="-80952"/>
            <a:ext cx="2366598" cy="1183299"/>
          </a:xfrm>
          <a:custGeom>
            <a:avLst/>
            <a:gdLst/>
            <a:ahLst/>
            <a:cxnLst/>
            <a:rect l="l" t="t" r="r" b="b"/>
            <a:pathLst>
              <a:path w="2366598" h="1183299">
                <a:moveTo>
                  <a:pt x="0" y="0"/>
                </a:moveTo>
                <a:lnTo>
                  <a:pt x="2366598" y="0"/>
                </a:lnTo>
                <a:lnTo>
                  <a:pt x="2366598" y="1183299"/>
                </a:lnTo>
                <a:lnTo>
                  <a:pt x="0" y="11832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TextBox 13"/>
          <p:cNvSpPr txBox="1"/>
          <p:nvPr/>
        </p:nvSpPr>
        <p:spPr>
          <a:xfrm>
            <a:off x="14987423" y="1181373"/>
            <a:ext cx="1275835" cy="266700"/>
          </a:xfrm>
          <a:prstGeom prst="rect">
            <a:avLst/>
          </a:prstGeom>
        </p:spPr>
        <p:txBody>
          <a:bodyPr lIns="0" tIns="0" rIns="0" bIns="0" rtlCol="0" anchor="t">
            <a:spAutoFit/>
          </a:bodyPr>
          <a:lstStyle/>
          <a:p>
            <a:pPr>
              <a:lnSpc>
                <a:spcPts val="2160"/>
              </a:lnSpc>
            </a:pPr>
            <a:r>
              <a:rPr lang="en-US" sz="1800">
                <a:solidFill>
                  <a:srgbClr val="FFFFFF"/>
                </a:solidFill>
                <a:latin typeface="Montserrat"/>
              </a:rPr>
              <a:t>Search . . .</a:t>
            </a:r>
          </a:p>
        </p:txBody>
      </p:sp>
      <p:sp>
        <p:nvSpPr>
          <p:cNvPr id="14" name="TextBox 14"/>
          <p:cNvSpPr txBox="1"/>
          <p:nvPr/>
        </p:nvSpPr>
        <p:spPr>
          <a:xfrm>
            <a:off x="803856" y="1092417"/>
            <a:ext cx="1468380" cy="389255"/>
          </a:xfrm>
          <a:prstGeom prst="rect">
            <a:avLst/>
          </a:prstGeom>
        </p:spPr>
        <p:txBody>
          <a:bodyPr lIns="0" tIns="0" rIns="0" bIns="0" rtlCol="0" anchor="t">
            <a:spAutoFit/>
          </a:bodyPr>
          <a:lstStyle/>
          <a:p>
            <a:pPr algn="r">
              <a:lnSpc>
                <a:spcPts val="3220"/>
              </a:lnSpc>
            </a:pPr>
            <a:r>
              <a:rPr lang="en-US" sz="2300">
                <a:solidFill>
                  <a:srgbClr val="3B41C9"/>
                </a:solidFill>
                <a:latin typeface="Montserrat Classic Bold"/>
              </a:rPr>
              <a:t>BY</a:t>
            </a:r>
          </a:p>
        </p:txBody>
      </p:sp>
      <p:sp>
        <p:nvSpPr>
          <p:cNvPr id="15" name="TextBox 15"/>
          <p:cNvSpPr txBox="1"/>
          <p:nvPr/>
        </p:nvSpPr>
        <p:spPr>
          <a:xfrm>
            <a:off x="2387138" y="1111554"/>
            <a:ext cx="2873700" cy="389255"/>
          </a:xfrm>
          <a:prstGeom prst="rect">
            <a:avLst/>
          </a:prstGeom>
        </p:spPr>
        <p:txBody>
          <a:bodyPr lIns="0" tIns="0" rIns="0" bIns="0" rtlCol="0" anchor="t">
            <a:spAutoFit/>
          </a:bodyPr>
          <a:lstStyle/>
          <a:p>
            <a:pPr>
              <a:lnSpc>
                <a:spcPts val="3220"/>
              </a:lnSpc>
            </a:pPr>
            <a:r>
              <a:rPr lang="en-US" sz="2300">
                <a:solidFill>
                  <a:srgbClr val="3B41C9"/>
                </a:solidFill>
                <a:latin typeface="Montserrat"/>
              </a:rPr>
              <a:t>Pasindu Mahima</a:t>
            </a:r>
          </a:p>
        </p:txBody>
      </p:sp>
      <p:sp>
        <p:nvSpPr>
          <p:cNvPr id="16" name="TextBox 16"/>
          <p:cNvSpPr txBox="1"/>
          <p:nvPr/>
        </p:nvSpPr>
        <p:spPr>
          <a:xfrm>
            <a:off x="0" y="1971675"/>
            <a:ext cx="16968786" cy="1682981"/>
          </a:xfrm>
          <a:prstGeom prst="rect">
            <a:avLst/>
          </a:prstGeom>
        </p:spPr>
        <p:txBody>
          <a:bodyPr lIns="0" tIns="0" rIns="0" bIns="0" rtlCol="0" anchor="t">
            <a:spAutoFit/>
          </a:bodyPr>
          <a:lstStyle/>
          <a:p>
            <a:pPr algn="ctr">
              <a:lnSpc>
                <a:spcPts val="6826"/>
              </a:lnSpc>
            </a:pPr>
            <a:r>
              <a:rPr lang="en-US" sz="4875">
                <a:solidFill>
                  <a:srgbClr val="3B41C9"/>
                </a:solidFill>
                <a:latin typeface="Canva Sans Bold"/>
              </a:rPr>
              <a:t>What's the difference between  stateChange and itemStateChange?</a:t>
            </a:r>
          </a:p>
        </p:txBody>
      </p:sp>
      <p:sp>
        <p:nvSpPr>
          <p:cNvPr id="17" name="TextBox 17"/>
          <p:cNvSpPr txBox="1"/>
          <p:nvPr/>
        </p:nvSpPr>
        <p:spPr>
          <a:xfrm>
            <a:off x="257439" y="4054706"/>
            <a:ext cx="18030561" cy="1803533"/>
          </a:xfrm>
          <a:prstGeom prst="rect">
            <a:avLst/>
          </a:prstGeom>
        </p:spPr>
        <p:txBody>
          <a:bodyPr lIns="0" tIns="0" rIns="0" bIns="0" rtlCol="0" anchor="t">
            <a:spAutoFit/>
          </a:bodyPr>
          <a:lstStyle/>
          <a:p>
            <a:pPr marL="554371" lvl="1" indent="-277186" algn="just">
              <a:lnSpc>
                <a:spcPts val="3594"/>
              </a:lnSpc>
              <a:buFont typeface="Arial"/>
              <a:buChar char="•"/>
            </a:pPr>
            <a:r>
              <a:rPr lang="en-US" sz="2567">
                <a:solidFill>
                  <a:srgbClr val="3B41C9"/>
                </a:solidFill>
                <a:latin typeface="Canva Sans"/>
              </a:rPr>
              <a:t>Change event (stateChanged method call) is raised 2 times when you press a button; and raised 2 time again when you release a button. This tells us that a button has more than 2 states: selected and deselected.</a:t>
            </a:r>
          </a:p>
          <a:p>
            <a:pPr marL="554371" lvl="1" indent="-277186" algn="just">
              <a:lnSpc>
                <a:spcPts val="3594"/>
              </a:lnSpc>
              <a:buFont typeface="Arial"/>
              <a:buChar char="•"/>
            </a:pPr>
            <a:r>
              <a:rPr lang="en-US" sz="2567">
                <a:solidFill>
                  <a:srgbClr val="3B41C9"/>
                </a:solidFill>
                <a:latin typeface="Canva Sans"/>
              </a:rPr>
              <a:t>Item event (itemStateChanged method call) is raised only once when you release a button.</a:t>
            </a:r>
          </a:p>
          <a:p>
            <a:pPr algn="just">
              <a:lnSpc>
                <a:spcPts val="3594"/>
              </a:lnSpc>
            </a:pPr>
            <a:endParaRPr lang="en-US" sz="2567">
              <a:solidFill>
                <a:srgbClr val="3B41C9"/>
              </a:solidFill>
              <a:latin typeface="Canv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306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4" name="Freeform 4"/>
          <p:cNvSpPr/>
          <p:nvPr/>
        </p:nvSpPr>
        <p:spPr>
          <a:xfrm>
            <a:off x="16751921" y="110234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853680" y="120410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930687" y="9024799"/>
            <a:ext cx="467003" cy="467003"/>
          </a:xfrm>
          <a:custGeom>
            <a:avLst/>
            <a:gdLst/>
            <a:ahLst/>
            <a:cxnLst/>
            <a:rect l="l" t="t" r="r" b="b"/>
            <a:pathLst>
              <a:path w="467003" h="467003">
                <a:moveTo>
                  <a:pt x="0" y="0"/>
                </a:moveTo>
                <a:lnTo>
                  <a:pt x="467003" y="0"/>
                </a:lnTo>
                <a:lnTo>
                  <a:pt x="467003"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6303617" y="9024799"/>
            <a:ext cx="467003" cy="467003"/>
          </a:xfrm>
          <a:custGeom>
            <a:avLst/>
            <a:gdLst/>
            <a:ahLst/>
            <a:cxnLst/>
            <a:rect l="l" t="t" r="r" b="b"/>
            <a:pathLst>
              <a:path w="467003" h="467003">
                <a:moveTo>
                  <a:pt x="0" y="0"/>
                </a:moveTo>
                <a:lnTo>
                  <a:pt x="467002" y="0"/>
                </a:lnTo>
                <a:lnTo>
                  <a:pt x="467002"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110959" y="9157850"/>
            <a:ext cx="122046" cy="200900"/>
          </a:xfrm>
          <a:custGeom>
            <a:avLst/>
            <a:gdLst/>
            <a:ahLst/>
            <a:cxnLst/>
            <a:rect l="l" t="t" r="r" b="b"/>
            <a:pathLst>
              <a:path w="122046" h="200900">
                <a:moveTo>
                  <a:pt x="0" y="0"/>
                </a:moveTo>
                <a:lnTo>
                  <a:pt x="122047" y="0"/>
                </a:lnTo>
                <a:lnTo>
                  <a:pt x="122047"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a:off x="16476095" y="9157850"/>
            <a:ext cx="122046" cy="200900"/>
          </a:xfrm>
          <a:custGeom>
            <a:avLst/>
            <a:gdLst/>
            <a:ahLst/>
            <a:cxnLst/>
            <a:rect l="l" t="t" r="r" b="b"/>
            <a:pathLst>
              <a:path w="122046" h="200900">
                <a:moveTo>
                  <a:pt x="0" y="0"/>
                </a:moveTo>
                <a:lnTo>
                  <a:pt x="122046" y="0"/>
                </a:lnTo>
                <a:lnTo>
                  <a:pt x="122046"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0764451" y="1310857"/>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4796729" y="-80952"/>
            <a:ext cx="2366598" cy="1183299"/>
          </a:xfrm>
          <a:custGeom>
            <a:avLst/>
            <a:gdLst/>
            <a:ahLst/>
            <a:cxnLst/>
            <a:rect l="l" t="t" r="r" b="b"/>
            <a:pathLst>
              <a:path w="2366598" h="1183299">
                <a:moveTo>
                  <a:pt x="0" y="0"/>
                </a:moveTo>
                <a:lnTo>
                  <a:pt x="2366598" y="0"/>
                </a:lnTo>
                <a:lnTo>
                  <a:pt x="2366598" y="1183299"/>
                </a:lnTo>
                <a:lnTo>
                  <a:pt x="0" y="11832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TextBox 13"/>
          <p:cNvSpPr txBox="1"/>
          <p:nvPr/>
        </p:nvSpPr>
        <p:spPr>
          <a:xfrm>
            <a:off x="14987423" y="1181373"/>
            <a:ext cx="1275835" cy="266700"/>
          </a:xfrm>
          <a:prstGeom prst="rect">
            <a:avLst/>
          </a:prstGeom>
        </p:spPr>
        <p:txBody>
          <a:bodyPr lIns="0" tIns="0" rIns="0" bIns="0" rtlCol="0" anchor="t">
            <a:spAutoFit/>
          </a:bodyPr>
          <a:lstStyle/>
          <a:p>
            <a:pPr>
              <a:lnSpc>
                <a:spcPts val="2160"/>
              </a:lnSpc>
            </a:pPr>
            <a:r>
              <a:rPr lang="en-US" sz="1800">
                <a:solidFill>
                  <a:srgbClr val="FFFFFF"/>
                </a:solidFill>
                <a:latin typeface="Montserrat"/>
              </a:rPr>
              <a:t>Search . . .</a:t>
            </a:r>
          </a:p>
        </p:txBody>
      </p:sp>
      <p:sp>
        <p:nvSpPr>
          <p:cNvPr id="14" name="TextBox 14"/>
          <p:cNvSpPr txBox="1"/>
          <p:nvPr/>
        </p:nvSpPr>
        <p:spPr>
          <a:xfrm>
            <a:off x="803856" y="1092417"/>
            <a:ext cx="1468380" cy="389255"/>
          </a:xfrm>
          <a:prstGeom prst="rect">
            <a:avLst/>
          </a:prstGeom>
        </p:spPr>
        <p:txBody>
          <a:bodyPr lIns="0" tIns="0" rIns="0" bIns="0" rtlCol="0" anchor="t">
            <a:spAutoFit/>
          </a:bodyPr>
          <a:lstStyle/>
          <a:p>
            <a:pPr algn="r">
              <a:lnSpc>
                <a:spcPts val="3220"/>
              </a:lnSpc>
            </a:pPr>
            <a:r>
              <a:rPr lang="en-US" sz="2300">
                <a:solidFill>
                  <a:srgbClr val="3B41C9"/>
                </a:solidFill>
                <a:latin typeface="Montserrat Classic Bold"/>
              </a:rPr>
              <a:t>BY</a:t>
            </a:r>
          </a:p>
        </p:txBody>
      </p:sp>
      <p:sp>
        <p:nvSpPr>
          <p:cNvPr id="15" name="TextBox 15"/>
          <p:cNvSpPr txBox="1"/>
          <p:nvPr/>
        </p:nvSpPr>
        <p:spPr>
          <a:xfrm>
            <a:off x="2387138" y="1111554"/>
            <a:ext cx="2873700" cy="389255"/>
          </a:xfrm>
          <a:prstGeom prst="rect">
            <a:avLst/>
          </a:prstGeom>
        </p:spPr>
        <p:txBody>
          <a:bodyPr lIns="0" tIns="0" rIns="0" bIns="0" rtlCol="0" anchor="t">
            <a:spAutoFit/>
          </a:bodyPr>
          <a:lstStyle/>
          <a:p>
            <a:pPr>
              <a:lnSpc>
                <a:spcPts val="3220"/>
              </a:lnSpc>
            </a:pPr>
            <a:r>
              <a:rPr lang="en-US" sz="2300">
                <a:solidFill>
                  <a:srgbClr val="3B41C9"/>
                </a:solidFill>
                <a:latin typeface="Montserrat"/>
              </a:rPr>
              <a:t>Pasindu Mahima</a:t>
            </a:r>
          </a:p>
        </p:txBody>
      </p:sp>
      <p:sp>
        <p:nvSpPr>
          <p:cNvPr id="16" name="TextBox 16"/>
          <p:cNvSpPr txBox="1"/>
          <p:nvPr/>
        </p:nvSpPr>
        <p:spPr>
          <a:xfrm>
            <a:off x="0" y="1971675"/>
            <a:ext cx="16968786" cy="1682981"/>
          </a:xfrm>
          <a:prstGeom prst="rect">
            <a:avLst/>
          </a:prstGeom>
        </p:spPr>
        <p:txBody>
          <a:bodyPr lIns="0" tIns="0" rIns="0" bIns="0" rtlCol="0" anchor="t">
            <a:spAutoFit/>
          </a:bodyPr>
          <a:lstStyle/>
          <a:p>
            <a:pPr algn="ctr">
              <a:lnSpc>
                <a:spcPts val="6826"/>
              </a:lnSpc>
            </a:pPr>
            <a:r>
              <a:rPr lang="en-US" sz="4875">
                <a:solidFill>
                  <a:srgbClr val="3B41C9"/>
                </a:solidFill>
                <a:latin typeface="Canva Sans Bold"/>
              </a:rPr>
              <a:t>What's the difference between  actionListener, stateListener and itemListener?</a:t>
            </a:r>
          </a:p>
        </p:txBody>
      </p:sp>
      <p:sp>
        <p:nvSpPr>
          <p:cNvPr id="17" name="TextBox 17"/>
          <p:cNvSpPr txBox="1"/>
          <p:nvPr/>
        </p:nvSpPr>
        <p:spPr>
          <a:xfrm>
            <a:off x="257439" y="4054706"/>
            <a:ext cx="18030561" cy="3171076"/>
          </a:xfrm>
          <a:prstGeom prst="rect">
            <a:avLst/>
          </a:prstGeom>
        </p:spPr>
        <p:txBody>
          <a:bodyPr lIns="0" tIns="0" rIns="0" bIns="0" rtlCol="0" anchor="t">
            <a:spAutoFit/>
          </a:bodyPr>
          <a:lstStyle/>
          <a:p>
            <a:pPr marL="554371" lvl="1" indent="-277186" algn="just">
              <a:lnSpc>
                <a:spcPts val="3594"/>
              </a:lnSpc>
              <a:buFont typeface="Arial"/>
              <a:buChar char="•"/>
            </a:pPr>
            <a:r>
              <a:rPr lang="en-US" sz="2567">
                <a:solidFill>
                  <a:srgbClr val="3B41C9"/>
                </a:solidFill>
                <a:latin typeface="Canva Sans"/>
              </a:rPr>
              <a:t>Action event raised only once when you release a button.</a:t>
            </a:r>
          </a:p>
          <a:p>
            <a:pPr marL="554371" lvl="1" indent="-277186" algn="just">
              <a:lnSpc>
                <a:spcPts val="3594"/>
              </a:lnSpc>
              <a:buFont typeface="Arial"/>
              <a:buChar char="•"/>
            </a:pPr>
            <a:r>
              <a:rPr lang="en-US" sz="2567">
                <a:solidFill>
                  <a:srgbClr val="3B41C9"/>
                </a:solidFill>
                <a:latin typeface="Canva Sans"/>
              </a:rPr>
              <a:t>Change event (stateChanged method call) is raised 2 times when you press a button; and raised 2 time again when you release a button. This tells us that a button has more than 2 states: selected and deselected.</a:t>
            </a:r>
          </a:p>
          <a:p>
            <a:pPr marL="554371" lvl="1" indent="-277186" algn="just">
              <a:lnSpc>
                <a:spcPts val="3594"/>
              </a:lnSpc>
              <a:buFont typeface="Arial"/>
              <a:buChar char="•"/>
            </a:pPr>
            <a:r>
              <a:rPr lang="en-US" sz="2567">
                <a:solidFill>
                  <a:srgbClr val="3B41C9"/>
                </a:solidFill>
                <a:latin typeface="Canva Sans"/>
              </a:rPr>
              <a:t>Item event (itemStateChanged method call) is raised only once when you release a button.</a:t>
            </a:r>
          </a:p>
          <a:p>
            <a:pPr marL="554371" lvl="1" indent="-277186" algn="just">
              <a:lnSpc>
                <a:spcPts val="3594"/>
              </a:lnSpc>
              <a:buFont typeface="Arial"/>
              <a:buChar char="•"/>
            </a:pPr>
            <a:r>
              <a:rPr lang="en-US" sz="2567">
                <a:solidFill>
                  <a:srgbClr val="3B41C9"/>
                </a:solidFill>
                <a:latin typeface="Canva Sans"/>
              </a:rPr>
              <a:t>In a button group, if one button is selected, other selected buttons will be deselected. Events #10 and #11 show that when "Off" is selected, "On" is deselected.</a:t>
            </a:r>
          </a:p>
          <a:p>
            <a:pPr algn="just">
              <a:lnSpc>
                <a:spcPts val="3594"/>
              </a:lnSpc>
            </a:pPr>
            <a:endParaRPr lang="en-US" sz="2567">
              <a:solidFill>
                <a:srgbClr val="3B41C9"/>
              </a:solidFill>
              <a:latin typeface="Canva Sans"/>
            </a:endParaRPr>
          </a:p>
        </p:txBody>
      </p:sp>
      <p:sp>
        <p:nvSpPr>
          <p:cNvPr id="18" name="TextBox 18"/>
          <p:cNvSpPr txBox="1"/>
          <p:nvPr/>
        </p:nvSpPr>
        <p:spPr>
          <a:xfrm>
            <a:off x="803856" y="7298538"/>
            <a:ext cx="17318885" cy="1136503"/>
          </a:xfrm>
          <a:prstGeom prst="rect">
            <a:avLst/>
          </a:prstGeom>
        </p:spPr>
        <p:txBody>
          <a:bodyPr lIns="0" tIns="0" rIns="0" bIns="0" rtlCol="0" anchor="t">
            <a:spAutoFit/>
          </a:bodyPr>
          <a:lstStyle/>
          <a:p>
            <a:pPr>
              <a:lnSpc>
                <a:spcPts val="4572"/>
              </a:lnSpc>
            </a:pPr>
            <a:r>
              <a:rPr lang="en-US" sz="3265">
                <a:solidFill>
                  <a:srgbClr val="3B41C9"/>
                </a:solidFill>
                <a:latin typeface="Canva Sans"/>
              </a:rPr>
              <a:t>Reference - http://www.herongyang.com/Swing/JRadioButton-ActionListener-ChangeListener-ItemListener.html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306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4" name="Freeform 4"/>
          <p:cNvSpPr/>
          <p:nvPr/>
        </p:nvSpPr>
        <p:spPr>
          <a:xfrm>
            <a:off x="16751921" y="110234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853680" y="120410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930687" y="9024799"/>
            <a:ext cx="467003" cy="467003"/>
          </a:xfrm>
          <a:custGeom>
            <a:avLst/>
            <a:gdLst/>
            <a:ahLst/>
            <a:cxnLst/>
            <a:rect l="l" t="t" r="r" b="b"/>
            <a:pathLst>
              <a:path w="467003" h="467003">
                <a:moveTo>
                  <a:pt x="0" y="0"/>
                </a:moveTo>
                <a:lnTo>
                  <a:pt x="467003" y="0"/>
                </a:lnTo>
                <a:lnTo>
                  <a:pt x="467003"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6303617" y="9024799"/>
            <a:ext cx="467003" cy="467003"/>
          </a:xfrm>
          <a:custGeom>
            <a:avLst/>
            <a:gdLst/>
            <a:ahLst/>
            <a:cxnLst/>
            <a:rect l="l" t="t" r="r" b="b"/>
            <a:pathLst>
              <a:path w="467003" h="467003">
                <a:moveTo>
                  <a:pt x="0" y="0"/>
                </a:moveTo>
                <a:lnTo>
                  <a:pt x="467002" y="0"/>
                </a:lnTo>
                <a:lnTo>
                  <a:pt x="467002"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110959" y="9157850"/>
            <a:ext cx="122046" cy="200900"/>
          </a:xfrm>
          <a:custGeom>
            <a:avLst/>
            <a:gdLst/>
            <a:ahLst/>
            <a:cxnLst/>
            <a:rect l="l" t="t" r="r" b="b"/>
            <a:pathLst>
              <a:path w="122046" h="200900">
                <a:moveTo>
                  <a:pt x="0" y="0"/>
                </a:moveTo>
                <a:lnTo>
                  <a:pt x="122047" y="0"/>
                </a:lnTo>
                <a:lnTo>
                  <a:pt x="122047"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a:off x="16476095" y="9157850"/>
            <a:ext cx="122046" cy="200900"/>
          </a:xfrm>
          <a:custGeom>
            <a:avLst/>
            <a:gdLst/>
            <a:ahLst/>
            <a:cxnLst/>
            <a:rect l="l" t="t" r="r" b="b"/>
            <a:pathLst>
              <a:path w="122046" h="200900">
                <a:moveTo>
                  <a:pt x="0" y="0"/>
                </a:moveTo>
                <a:lnTo>
                  <a:pt x="122046" y="0"/>
                </a:lnTo>
                <a:lnTo>
                  <a:pt x="122046"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0764451" y="1310857"/>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4796729" y="-80952"/>
            <a:ext cx="2366598" cy="1183299"/>
          </a:xfrm>
          <a:custGeom>
            <a:avLst/>
            <a:gdLst/>
            <a:ahLst/>
            <a:cxnLst/>
            <a:rect l="l" t="t" r="r" b="b"/>
            <a:pathLst>
              <a:path w="2366598" h="1183299">
                <a:moveTo>
                  <a:pt x="0" y="0"/>
                </a:moveTo>
                <a:lnTo>
                  <a:pt x="2366598" y="0"/>
                </a:lnTo>
                <a:lnTo>
                  <a:pt x="2366598" y="1183299"/>
                </a:lnTo>
                <a:lnTo>
                  <a:pt x="0" y="11832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1718040" y="3691502"/>
            <a:ext cx="9505717" cy="4629102"/>
          </a:xfrm>
          <a:custGeom>
            <a:avLst/>
            <a:gdLst/>
            <a:ahLst/>
            <a:cxnLst/>
            <a:rect l="l" t="t" r="r" b="b"/>
            <a:pathLst>
              <a:path w="9505717" h="4629102">
                <a:moveTo>
                  <a:pt x="0" y="0"/>
                </a:moveTo>
                <a:lnTo>
                  <a:pt x="9505718" y="0"/>
                </a:lnTo>
                <a:lnTo>
                  <a:pt x="9505718" y="4629102"/>
                </a:lnTo>
                <a:lnTo>
                  <a:pt x="0" y="4629102"/>
                </a:lnTo>
                <a:lnTo>
                  <a:pt x="0" y="0"/>
                </a:lnTo>
                <a:close/>
              </a:path>
            </a:pathLst>
          </a:custGeom>
          <a:blipFill>
            <a:blip r:embed="rId16"/>
            <a:stretch>
              <a:fillRect l="-41569" t="-63523"/>
            </a:stretch>
          </a:blipFill>
        </p:spPr>
      </p:sp>
      <p:sp>
        <p:nvSpPr>
          <p:cNvPr id="14" name="TextBox 14"/>
          <p:cNvSpPr txBox="1"/>
          <p:nvPr/>
        </p:nvSpPr>
        <p:spPr>
          <a:xfrm>
            <a:off x="14987423" y="1181373"/>
            <a:ext cx="1275835" cy="266700"/>
          </a:xfrm>
          <a:prstGeom prst="rect">
            <a:avLst/>
          </a:prstGeom>
        </p:spPr>
        <p:txBody>
          <a:bodyPr lIns="0" tIns="0" rIns="0" bIns="0" rtlCol="0" anchor="t">
            <a:spAutoFit/>
          </a:bodyPr>
          <a:lstStyle/>
          <a:p>
            <a:pPr>
              <a:lnSpc>
                <a:spcPts val="2160"/>
              </a:lnSpc>
            </a:pPr>
            <a:r>
              <a:rPr lang="en-US" sz="1800">
                <a:solidFill>
                  <a:srgbClr val="FFFFFF"/>
                </a:solidFill>
                <a:latin typeface="Montserrat"/>
              </a:rPr>
              <a:t>Search . . .</a:t>
            </a:r>
          </a:p>
        </p:txBody>
      </p:sp>
      <p:sp>
        <p:nvSpPr>
          <p:cNvPr id="15" name="TextBox 15"/>
          <p:cNvSpPr txBox="1"/>
          <p:nvPr/>
        </p:nvSpPr>
        <p:spPr>
          <a:xfrm>
            <a:off x="803856" y="1092417"/>
            <a:ext cx="1468380" cy="389255"/>
          </a:xfrm>
          <a:prstGeom prst="rect">
            <a:avLst/>
          </a:prstGeom>
        </p:spPr>
        <p:txBody>
          <a:bodyPr lIns="0" tIns="0" rIns="0" bIns="0" rtlCol="0" anchor="t">
            <a:spAutoFit/>
          </a:bodyPr>
          <a:lstStyle/>
          <a:p>
            <a:pPr algn="r">
              <a:lnSpc>
                <a:spcPts val="3220"/>
              </a:lnSpc>
            </a:pPr>
            <a:r>
              <a:rPr lang="en-US" sz="2300">
                <a:solidFill>
                  <a:srgbClr val="3B41C9"/>
                </a:solidFill>
                <a:latin typeface="Montserrat Classic Bold"/>
              </a:rPr>
              <a:t>BY</a:t>
            </a:r>
          </a:p>
        </p:txBody>
      </p:sp>
      <p:sp>
        <p:nvSpPr>
          <p:cNvPr id="16" name="TextBox 16"/>
          <p:cNvSpPr txBox="1"/>
          <p:nvPr/>
        </p:nvSpPr>
        <p:spPr>
          <a:xfrm>
            <a:off x="2387138" y="1111554"/>
            <a:ext cx="2873700" cy="389255"/>
          </a:xfrm>
          <a:prstGeom prst="rect">
            <a:avLst/>
          </a:prstGeom>
        </p:spPr>
        <p:txBody>
          <a:bodyPr lIns="0" tIns="0" rIns="0" bIns="0" rtlCol="0" anchor="t">
            <a:spAutoFit/>
          </a:bodyPr>
          <a:lstStyle/>
          <a:p>
            <a:pPr>
              <a:lnSpc>
                <a:spcPts val="3220"/>
              </a:lnSpc>
            </a:pPr>
            <a:r>
              <a:rPr lang="en-US" sz="2300">
                <a:solidFill>
                  <a:srgbClr val="3B41C9"/>
                </a:solidFill>
                <a:latin typeface="Montserrat"/>
              </a:rPr>
              <a:t>Pasindu Mahima</a:t>
            </a:r>
          </a:p>
        </p:txBody>
      </p:sp>
      <p:sp>
        <p:nvSpPr>
          <p:cNvPr id="17" name="TextBox 17"/>
          <p:cNvSpPr txBox="1"/>
          <p:nvPr/>
        </p:nvSpPr>
        <p:spPr>
          <a:xfrm>
            <a:off x="1718040" y="1938924"/>
            <a:ext cx="12734336" cy="1695428"/>
          </a:xfrm>
          <a:prstGeom prst="rect">
            <a:avLst/>
          </a:prstGeom>
        </p:spPr>
        <p:txBody>
          <a:bodyPr lIns="0" tIns="0" rIns="0" bIns="0" rtlCol="0" anchor="t">
            <a:spAutoFit/>
          </a:bodyPr>
          <a:lstStyle/>
          <a:p>
            <a:pPr>
              <a:lnSpc>
                <a:spcPts val="6826"/>
              </a:lnSpc>
            </a:pPr>
            <a:r>
              <a:rPr lang="en-US" sz="4875">
                <a:solidFill>
                  <a:srgbClr val="3B41C9"/>
                </a:solidFill>
                <a:latin typeface="Canva Sans Bold"/>
              </a:rPr>
              <a:t>keyPressed / keyReleased / keyTyped (java.awt.event.KeyEvent)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306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4" name="Freeform 4"/>
          <p:cNvSpPr/>
          <p:nvPr/>
        </p:nvSpPr>
        <p:spPr>
          <a:xfrm>
            <a:off x="16751921" y="110234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853680" y="120410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930687" y="9024799"/>
            <a:ext cx="467003" cy="467003"/>
          </a:xfrm>
          <a:custGeom>
            <a:avLst/>
            <a:gdLst/>
            <a:ahLst/>
            <a:cxnLst/>
            <a:rect l="l" t="t" r="r" b="b"/>
            <a:pathLst>
              <a:path w="467003" h="467003">
                <a:moveTo>
                  <a:pt x="0" y="0"/>
                </a:moveTo>
                <a:lnTo>
                  <a:pt x="467003" y="0"/>
                </a:lnTo>
                <a:lnTo>
                  <a:pt x="467003"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6303617" y="9024799"/>
            <a:ext cx="467003" cy="467003"/>
          </a:xfrm>
          <a:custGeom>
            <a:avLst/>
            <a:gdLst/>
            <a:ahLst/>
            <a:cxnLst/>
            <a:rect l="l" t="t" r="r" b="b"/>
            <a:pathLst>
              <a:path w="467003" h="467003">
                <a:moveTo>
                  <a:pt x="0" y="0"/>
                </a:moveTo>
                <a:lnTo>
                  <a:pt x="467002" y="0"/>
                </a:lnTo>
                <a:lnTo>
                  <a:pt x="467002"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110959" y="9157850"/>
            <a:ext cx="122046" cy="200900"/>
          </a:xfrm>
          <a:custGeom>
            <a:avLst/>
            <a:gdLst/>
            <a:ahLst/>
            <a:cxnLst/>
            <a:rect l="l" t="t" r="r" b="b"/>
            <a:pathLst>
              <a:path w="122046" h="200900">
                <a:moveTo>
                  <a:pt x="0" y="0"/>
                </a:moveTo>
                <a:lnTo>
                  <a:pt x="122047" y="0"/>
                </a:lnTo>
                <a:lnTo>
                  <a:pt x="122047"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a:off x="16476095" y="9157850"/>
            <a:ext cx="122046" cy="200900"/>
          </a:xfrm>
          <a:custGeom>
            <a:avLst/>
            <a:gdLst/>
            <a:ahLst/>
            <a:cxnLst/>
            <a:rect l="l" t="t" r="r" b="b"/>
            <a:pathLst>
              <a:path w="122046" h="200900">
                <a:moveTo>
                  <a:pt x="0" y="0"/>
                </a:moveTo>
                <a:lnTo>
                  <a:pt x="122046" y="0"/>
                </a:lnTo>
                <a:lnTo>
                  <a:pt x="122046"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0764451" y="1310857"/>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4796729" y="-80952"/>
            <a:ext cx="2366598" cy="1183299"/>
          </a:xfrm>
          <a:custGeom>
            <a:avLst/>
            <a:gdLst/>
            <a:ahLst/>
            <a:cxnLst/>
            <a:rect l="l" t="t" r="r" b="b"/>
            <a:pathLst>
              <a:path w="2366598" h="1183299">
                <a:moveTo>
                  <a:pt x="0" y="0"/>
                </a:moveTo>
                <a:lnTo>
                  <a:pt x="2366598" y="0"/>
                </a:lnTo>
                <a:lnTo>
                  <a:pt x="2366598" y="1183299"/>
                </a:lnTo>
                <a:lnTo>
                  <a:pt x="0" y="11832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1750267" y="3827254"/>
            <a:ext cx="10826121" cy="1316246"/>
          </a:xfrm>
          <a:custGeom>
            <a:avLst/>
            <a:gdLst/>
            <a:ahLst/>
            <a:cxnLst/>
            <a:rect l="l" t="t" r="r" b="b"/>
            <a:pathLst>
              <a:path w="10826121" h="1316246">
                <a:moveTo>
                  <a:pt x="0" y="0"/>
                </a:moveTo>
                <a:lnTo>
                  <a:pt x="10826121" y="0"/>
                </a:lnTo>
                <a:lnTo>
                  <a:pt x="10826121" y="1316246"/>
                </a:lnTo>
                <a:lnTo>
                  <a:pt x="0" y="1316246"/>
                </a:lnTo>
                <a:lnTo>
                  <a:pt x="0" y="0"/>
                </a:lnTo>
                <a:close/>
              </a:path>
            </a:pathLst>
          </a:custGeom>
          <a:blipFill>
            <a:blip r:embed="rId16"/>
            <a:stretch>
              <a:fillRect/>
            </a:stretch>
          </a:blipFill>
        </p:spPr>
      </p:sp>
      <p:sp>
        <p:nvSpPr>
          <p:cNvPr id="14" name="TextBox 14"/>
          <p:cNvSpPr txBox="1"/>
          <p:nvPr/>
        </p:nvSpPr>
        <p:spPr>
          <a:xfrm>
            <a:off x="14987423" y="1181373"/>
            <a:ext cx="1275835" cy="266700"/>
          </a:xfrm>
          <a:prstGeom prst="rect">
            <a:avLst/>
          </a:prstGeom>
        </p:spPr>
        <p:txBody>
          <a:bodyPr lIns="0" tIns="0" rIns="0" bIns="0" rtlCol="0" anchor="t">
            <a:spAutoFit/>
          </a:bodyPr>
          <a:lstStyle/>
          <a:p>
            <a:pPr>
              <a:lnSpc>
                <a:spcPts val="2160"/>
              </a:lnSpc>
            </a:pPr>
            <a:r>
              <a:rPr lang="en-US" sz="1800">
                <a:solidFill>
                  <a:srgbClr val="FFFFFF"/>
                </a:solidFill>
                <a:latin typeface="Montserrat"/>
              </a:rPr>
              <a:t>Search . . .</a:t>
            </a:r>
          </a:p>
        </p:txBody>
      </p:sp>
      <p:sp>
        <p:nvSpPr>
          <p:cNvPr id="15" name="TextBox 15"/>
          <p:cNvSpPr txBox="1"/>
          <p:nvPr/>
        </p:nvSpPr>
        <p:spPr>
          <a:xfrm>
            <a:off x="803856" y="1092417"/>
            <a:ext cx="1468380" cy="389255"/>
          </a:xfrm>
          <a:prstGeom prst="rect">
            <a:avLst/>
          </a:prstGeom>
        </p:spPr>
        <p:txBody>
          <a:bodyPr lIns="0" tIns="0" rIns="0" bIns="0" rtlCol="0" anchor="t">
            <a:spAutoFit/>
          </a:bodyPr>
          <a:lstStyle/>
          <a:p>
            <a:pPr algn="r">
              <a:lnSpc>
                <a:spcPts val="3220"/>
              </a:lnSpc>
            </a:pPr>
            <a:r>
              <a:rPr lang="en-US" sz="2300">
                <a:solidFill>
                  <a:srgbClr val="3B41C9"/>
                </a:solidFill>
                <a:latin typeface="Montserrat Classic Bold"/>
              </a:rPr>
              <a:t>BY</a:t>
            </a:r>
          </a:p>
        </p:txBody>
      </p:sp>
      <p:sp>
        <p:nvSpPr>
          <p:cNvPr id="16" name="TextBox 16"/>
          <p:cNvSpPr txBox="1"/>
          <p:nvPr/>
        </p:nvSpPr>
        <p:spPr>
          <a:xfrm>
            <a:off x="2387138" y="1111554"/>
            <a:ext cx="2873700" cy="389255"/>
          </a:xfrm>
          <a:prstGeom prst="rect">
            <a:avLst/>
          </a:prstGeom>
        </p:spPr>
        <p:txBody>
          <a:bodyPr lIns="0" tIns="0" rIns="0" bIns="0" rtlCol="0" anchor="t">
            <a:spAutoFit/>
          </a:bodyPr>
          <a:lstStyle/>
          <a:p>
            <a:pPr>
              <a:lnSpc>
                <a:spcPts val="3220"/>
              </a:lnSpc>
            </a:pPr>
            <a:r>
              <a:rPr lang="en-US" sz="2300">
                <a:solidFill>
                  <a:srgbClr val="3B41C9"/>
                </a:solidFill>
                <a:latin typeface="Montserrat"/>
              </a:rPr>
              <a:t>Pasindu Mahima</a:t>
            </a:r>
          </a:p>
        </p:txBody>
      </p:sp>
      <p:sp>
        <p:nvSpPr>
          <p:cNvPr id="17" name="TextBox 17"/>
          <p:cNvSpPr txBox="1"/>
          <p:nvPr/>
        </p:nvSpPr>
        <p:spPr>
          <a:xfrm>
            <a:off x="1718040" y="1938924"/>
            <a:ext cx="12734336" cy="1695428"/>
          </a:xfrm>
          <a:prstGeom prst="rect">
            <a:avLst/>
          </a:prstGeom>
        </p:spPr>
        <p:txBody>
          <a:bodyPr lIns="0" tIns="0" rIns="0" bIns="0" rtlCol="0" anchor="t">
            <a:spAutoFit/>
          </a:bodyPr>
          <a:lstStyle/>
          <a:p>
            <a:pPr>
              <a:lnSpc>
                <a:spcPts val="6826"/>
              </a:lnSpc>
            </a:pPr>
            <a:r>
              <a:rPr lang="en-US" sz="4875">
                <a:solidFill>
                  <a:srgbClr val="3B41C9"/>
                </a:solidFill>
                <a:latin typeface="Canva Sans Bold"/>
              </a:rPr>
              <a:t>keyPressed / keyReleased / keyTyped (java.awt.event.KeyEvent)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306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4" name="Freeform 4"/>
          <p:cNvSpPr/>
          <p:nvPr/>
        </p:nvSpPr>
        <p:spPr>
          <a:xfrm>
            <a:off x="16751921" y="110234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853680" y="120410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930687" y="9024799"/>
            <a:ext cx="467003" cy="467003"/>
          </a:xfrm>
          <a:custGeom>
            <a:avLst/>
            <a:gdLst/>
            <a:ahLst/>
            <a:cxnLst/>
            <a:rect l="l" t="t" r="r" b="b"/>
            <a:pathLst>
              <a:path w="467003" h="467003">
                <a:moveTo>
                  <a:pt x="0" y="0"/>
                </a:moveTo>
                <a:lnTo>
                  <a:pt x="467003" y="0"/>
                </a:lnTo>
                <a:lnTo>
                  <a:pt x="467003"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6303617" y="9024799"/>
            <a:ext cx="467003" cy="467003"/>
          </a:xfrm>
          <a:custGeom>
            <a:avLst/>
            <a:gdLst/>
            <a:ahLst/>
            <a:cxnLst/>
            <a:rect l="l" t="t" r="r" b="b"/>
            <a:pathLst>
              <a:path w="467003" h="467003">
                <a:moveTo>
                  <a:pt x="0" y="0"/>
                </a:moveTo>
                <a:lnTo>
                  <a:pt x="467002" y="0"/>
                </a:lnTo>
                <a:lnTo>
                  <a:pt x="467002"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110959" y="9157850"/>
            <a:ext cx="122046" cy="200900"/>
          </a:xfrm>
          <a:custGeom>
            <a:avLst/>
            <a:gdLst/>
            <a:ahLst/>
            <a:cxnLst/>
            <a:rect l="l" t="t" r="r" b="b"/>
            <a:pathLst>
              <a:path w="122046" h="200900">
                <a:moveTo>
                  <a:pt x="0" y="0"/>
                </a:moveTo>
                <a:lnTo>
                  <a:pt x="122047" y="0"/>
                </a:lnTo>
                <a:lnTo>
                  <a:pt x="122047"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a:off x="16476095" y="9157850"/>
            <a:ext cx="122046" cy="200900"/>
          </a:xfrm>
          <a:custGeom>
            <a:avLst/>
            <a:gdLst/>
            <a:ahLst/>
            <a:cxnLst/>
            <a:rect l="l" t="t" r="r" b="b"/>
            <a:pathLst>
              <a:path w="122046" h="200900">
                <a:moveTo>
                  <a:pt x="0" y="0"/>
                </a:moveTo>
                <a:lnTo>
                  <a:pt x="122046" y="0"/>
                </a:lnTo>
                <a:lnTo>
                  <a:pt x="122046"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0764451" y="1310857"/>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4796729" y="-80952"/>
            <a:ext cx="2366598" cy="1183299"/>
          </a:xfrm>
          <a:custGeom>
            <a:avLst/>
            <a:gdLst/>
            <a:ahLst/>
            <a:cxnLst/>
            <a:rect l="l" t="t" r="r" b="b"/>
            <a:pathLst>
              <a:path w="2366598" h="1183299">
                <a:moveTo>
                  <a:pt x="0" y="0"/>
                </a:moveTo>
                <a:lnTo>
                  <a:pt x="2366598" y="0"/>
                </a:lnTo>
                <a:lnTo>
                  <a:pt x="2366598" y="1183299"/>
                </a:lnTo>
                <a:lnTo>
                  <a:pt x="0" y="11832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TextBox 13"/>
          <p:cNvSpPr txBox="1"/>
          <p:nvPr/>
        </p:nvSpPr>
        <p:spPr>
          <a:xfrm>
            <a:off x="14987423" y="1181373"/>
            <a:ext cx="1275835" cy="266700"/>
          </a:xfrm>
          <a:prstGeom prst="rect">
            <a:avLst/>
          </a:prstGeom>
        </p:spPr>
        <p:txBody>
          <a:bodyPr lIns="0" tIns="0" rIns="0" bIns="0" rtlCol="0" anchor="t">
            <a:spAutoFit/>
          </a:bodyPr>
          <a:lstStyle/>
          <a:p>
            <a:pPr>
              <a:lnSpc>
                <a:spcPts val="2160"/>
              </a:lnSpc>
            </a:pPr>
            <a:r>
              <a:rPr lang="en-US" sz="1800">
                <a:solidFill>
                  <a:srgbClr val="FFFFFF"/>
                </a:solidFill>
                <a:latin typeface="Montserrat"/>
              </a:rPr>
              <a:t>Search . . .</a:t>
            </a:r>
          </a:p>
        </p:txBody>
      </p:sp>
      <p:sp>
        <p:nvSpPr>
          <p:cNvPr id="14" name="TextBox 14"/>
          <p:cNvSpPr txBox="1"/>
          <p:nvPr/>
        </p:nvSpPr>
        <p:spPr>
          <a:xfrm>
            <a:off x="803856" y="1092417"/>
            <a:ext cx="1468380" cy="389255"/>
          </a:xfrm>
          <a:prstGeom prst="rect">
            <a:avLst/>
          </a:prstGeom>
        </p:spPr>
        <p:txBody>
          <a:bodyPr lIns="0" tIns="0" rIns="0" bIns="0" rtlCol="0" anchor="t">
            <a:spAutoFit/>
          </a:bodyPr>
          <a:lstStyle/>
          <a:p>
            <a:pPr algn="r">
              <a:lnSpc>
                <a:spcPts val="3220"/>
              </a:lnSpc>
            </a:pPr>
            <a:r>
              <a:rPr lang="en-US" sz="2300">
                <a:solidFill>
                  <a:srgbClr val="3B41C9"/>
                </a:solidFill>
                <a:latin typeface="Montserrat Classic Bold"/>
              </a:rPr>
              <a:t>BY</a:t>
            </a:r>
          </a:p>
        </p:txBody>
      </p:sp>
      <p:sp>
        <p:nvSpPr>
          <p:cNvPr id="15" name="TextBox 15"/>
          <p:cNvSpPr txBox="1"/>
          <p:nvPr/>
        </p:nvSpPr>
        <p:spPr>
          <a:xfrm>
            <a:off x="2387138" y="1111554"/>
            <a:ext cx="2873700" cy="389255"/>
          </a:xfrm>
          <a:prstGeom prst="rect">
            <a:avLst/>
          </a:prstGeom>
        </p:spPr>
        <p:txBody>
          <a:bodyPr lIns="0" tIns="0" rIns="0" bIns="0" rtlCol="0" anchor="t">
            <a:spAutoFit/>
          </a:bodyPr>
          <a:lstStyle/>
          <a:p>
            <a:pPr>
              <a:lnSpc>
                <a:spcPts val="3220"/>
              </a:lnSpc>
            </a:pPr>
            <a:r>
              <a:rPr lang="en-US" sz="2300">
                <a:solidFill>
                  <a:srgbClr val="3B41C9"/>
                </a:solidFill>
                <a:latin typeface="Montserrat"/>
              </a:rPr>
              <a:t>Pasindu Mahima</a:t>
            </a:r>
          </a:p>
        </p:txBody>
      </p:sp>
      <p:sp>
        <p:nvSpPr>
          <p:cNvPr id="16" name="TextBox 16"/>
          <p:cNvSpPr txBox="1"/>
          <p:nvPr/>
        </p:nvSpPr>
        <p:spPr>
          <a:xfrm>
            <a:off x="1718040" y="1938924"/>
            <a:ext cx="12734336" cy="828653"/>
          </a:xfrm>
          <a:prstGeom prst="rect">
            <a:avLst/>
          </a:prstGeom>
        </p:spPr>
        <p:txBody>
          <a:bodyPr lIns="0" tIns="0" rIns="0" bIns="0" rtlCol="0" anchor="t">
            <a:spAutoFit/>
          </a:bodyPr>
          <a:lstStyle/>
          <a:p>
            <a:pPr>
              <a:lnSpc>
                <a:spcPts val="6826"/>
              </a:lnSpc>
            </a:pPr>
            <a:r>
              <a:rPr lang="en-US" sz="4875">
                <a:solidFill>
                  <a:srgbClr val="3B41C9"/>
                </a:solidFill>
                <a:latin typeface="Canva Sans Bold"/>
              </a:rPr>
              <a:t>keyPressed / keyReleased / keyTyped</a:t>
            </a:r>
          </a:p>
        </p:txBody>
      </p:sp>
      <p:sp>
        <p:nvSpPr>
          <p:cNvPr id="17" name="TextBox 17"/>
          <p:cNvSpPr txBox="1"/>
          <p:nvPr/>
        </p:nvSpPr>
        <p:spPr>
          <a:xfrm>
            <a:off x="1538046" y="4149972"/>
            <a:ext cx="16640175" cy="2546985"/>
          </a:xfrm>
          <a:prstGeom prst="rect">
            <a:avLst/>
          </a:prstGeom>
        </p:spPr>
        <p:txBody>
          <a:bodyPr lIns="0" tIns="0" rIns="0" bIns="0" rtlCol="0" anchor="t">
            <a:spAutoFit/>
          </a:bodyPr>
          <a:lstStyle/>
          <a:p>
            <a:pPr algn="just">
              <a:lnSpc>
                <a:spcPts val="3359"/>
              </a:lnSpc>
              <a:spcBef>
                <a:spcPct val="0"/>
              </a:spcBef>
            </a:pPr>
            <a:endParaRPr/>
          </a:p>
          <a:p>
            <a:pPr marL="604515" lvl="1" indent="-302257" algn="just">
              <a:lnSpc>
                <a:spcPts val="3359"/>
              </a:lnSpc>
              <a:spcBef>
                <a:spcPct val="0"/>
              </a:spcBef>
              <a:buFont typeface="Arial"/>
              <a:buChar char="•"/>
            </a:pPr>
            <a:r>
              <a:rPr lang="en-US" sz="2799">
                <a:solidFill>
                  <a:srgbClr val="3B41C9"/>
                </a:solidFill>
                <a:latin typeface="Montserrat"/>
              </a:rPr>
              <a:t>VK_SHIFT: Shift key.</a:t>
            </a:r>
          </a:p>
          <a:p>
            <a:pPr marL="604515" lvl="1" indent="-302257" algn="just">
              <a:lnSpc>
                <a:spcPts val="3359"/>
              </a:lnSpc>
              <a:spcBef>
                <a:spcPct val="0"/>
              </a:spcBef>
              <a:buFont typeface="Arial"/>
              <a:buChar char="•"/>
            </a:pPr>
            <a:r>
              <a:rPr lang="en-US" sz="2799">
                <a:solidFill>
                  <a:srgbClr val="3B41C9"/>
                </a:solidFill>
                <a:latin typeface="Montserrat"/>
              </a:rPr>
              <a:t>VK_CONTROL: Control key.</a:t>
            </a:r>
          </a:p>
          <a:p>
            <a:pPr marL="604515" lvl="1" indent="-302257" algn="just">
              <a:lnSpc>
                <a:spcPts val="3359"/>
              </a:lnSpc>
              <a:spcBef>
                <a:spcPct val="0"/>
              </a:spcBef>
              <a:buFont typeface="Arial"/>
              <a:buChar char="•"/>
            </a:pPr>
            <a:r>
              <a:rPr lang="en-US" sz="2799">
                <a:solidFill>
                  <a:srgbClr val="3B41C9"/>
                </a:solidFill>
                <a:latin typeface="Montserrat"/>
              </a:rPr>
              <a:t>VK_ALT: Alt key.</a:t>
            </a:r>
          </a:p>
          <a:p>
            <a:pPr marL="604515" lvl="1" indent="-302257" algn="just">
              <a:lnSpc>
                <a:spcPts val="3359"/>
              </a:lnSpc>
              <a:spcBef>
                <a:spcPct val="0"/>
              </a:spcBef>
              <a:buFont typeface="Arial"/>
              <a:buChar char="•"/>
            </a:pPr>
            <a:r>
              <a:rPr lang="en-US" sz="2799">
                <a:solidFill>
                  <a:srgbClr val="3B41C9"/>
                </a:solidFill>
                <a:latin typeface="Montserrat"/>
              </a:rPr>
              <a:t>VK_META: Meta key (often maps to the Windows key on PC or the Command key on Mac).</a:t>
            </a:r>
          </a:p>
          <a:p>
            <a:pPr algn="just">
              <a:lnSpc>
                <a:spcPts val="3359"/>
              </a:lnSpc>
              <a:spcBef>
                <a:spcPct val="0"/>
              </a:spcBef>
            </a:pPr>
            <a:endParaRPr lang="en-US" sz="2799">
              <a:solidFill>
                <a:srgbClr val="3B41C9"/>
              </a:solidFill>
              <a:latin typeface="Montserrat"/>
            </a:endParaRPr>
          </a:p>
        </p:txBody>
      </p:sp>
      <p:sp>
        <p:nvSpPr>
          <p:cNvPr id="18" name="TextBox 18"/>
          <p:cNvSpPr txBox="1"/>
          <p:nvPr/>
        </p:nvSpPr>
        <p:spPr>
          <a:xfrm>
            <a:off x="1770731" y="3253352"/>
            <a:ext cx="14492526" cy="890588"/>
          </a:xfrm>
          <a:prstGeom prst="rect">
            <a:avLst/>
          </a:prstGeom>
        </p:spPr>
        <p:txBody>
          <a:bodyPr lIns="0" tIns="0" rIns="0" bIns="0" rtlCol="0" anchor="t">
            <a:spAutoFit/>
          </a:bodyPr>
          <a:lstStyle/>
          <a:p>
            <a:pPr marL="1122679" lvl="1" indent="-561340">
              <a:lnSpc>
                <a:spcPts val="7279"/>
              </a:lnSpc>
              <a:buFont typeface="Arial"/>
              <a:buChar char="•"/>
            </a:pPr>
            <a:r>
              <a:rPr lang="en-US" sz="5199">
                <a:solidFill>
                  <a:srgbClr val="3B41C9"/>
                </a:solidFill>
                <a:latin typeface="Canva Sans Bold"/>
              </a:rPr>
              <a:t>Modifier Keys</a:t>
            </a:r>
          </a:p>
        </p:txBody>
      </p:sp>
      <p:sp>
        <p:nvSpPr>
          <p:cNvPr id="19" name="TextBox 19"/>
          <p:cNvSpPr txBox="1"/>
          <p:nvPr/>
        </p:nvSpPr>
        <p:spPr>
          <a:xfrm>
            <a:off x="1854356" y="7604510"/>
            <a:ext cx="9936480" cy="420053"/>
          </a:xfrm>
          <a:prstGeom prst="rect">
            <a:avLst/>
          </a:prstGeom>
        </p:spPr>
        <p:txBody>
          <a:bodyPr lIns="0" tIns="0" rIns="0" bIns="0" rtlCol="0" anchor="t">
            <a:spAutoFit/>
          </a:bodyPr>
          <a:lstStyle/>
          <a:p>
            <a:pPr marL="604515" lvl="1" indent="-302257" algn="just">
              <a:lnSpc>
                <a:spcPts val="3359"/>
              </a:lnSpc>
              <a:buFont typeface="Arial"/>
              <a:buChar char="•"/>
            </a:pPr>
            <a:r>
              <a:rPr lang="en-US" sz="2799">
                <a:solidFill>
                  <a:srgbClr val="3B41C9"/>
                </a:solidFill>
                <a:latin typeface="Montserrat"/>
              </a:rPr>
              <a:t>VK_F1 through VK_F12: Function keys F1 through F12.</a:t>
            </a:r>
          </a:p>
        </p:txBody>
      </p:sp>
      <p:sp>
        <p:nvSpPr>
          <p:cNvPr id="20" name="TextBox 20"/>
          <p:cNvSpPr txBox="1"/>
          <p:nvPr/>
        </p:nvSpPr>
        <p:spPr>
          <a:xfrm>
            <a:off x="1983569" y="6409123"/>
            <a:ext cx="14492526" cy="890588"/>
          </a:xfrm>
          <a:prstGeom prst="rect">
            <a:avLst/>
          </a:prstGeom>
        </p:spPr>
        <p:txBody>
          <a:bodyPr lIns="0" tIns="0" rIns="0" bIns="0" rtlCol="0" anchor="t">
            <a:spAutoFit/>
          </a:bodyPr>
          <a:lstStyle/>
          <a:p>
            <a:pPr marL="1122679" lvl="1" indent="-561340">
              <a:lnSpc>
                <a:spcPts val="7279"/>
              </a:lnSpc>
              <a:buFont typeface="Arial"/>
              <a:buChar char="•"/>
            </a:pPr>
            <a:r>
              <a:rPr lang="en-US" sz="5199">
                <a:solidFill>
                  <a:srgbClr val="3B41C9"/>
                </a:solidFill>
                <a:latin typeface="Canva Sans Bold"/>
              </a:rPr>
              <a:t>Function Keys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306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4" name="Freeform 4"/>
          <p:cNvSpPr/>
          <p:nvPr/>
        </p:nvSpPr>
        <p:spPr>
          <a:xfrm>
            <a:off x="16751921" y="110234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853680" y="120410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930687" y="9024799"/>
            <a:ext cx="467003" cy="467003"/>
          </a:xfrm>
          <a:custGeom>
            <a:avLst/>
            <a:gdLst/>
            <a:ahLst/>
            <a:cxnLst/>
            <a:rect l="l" t="t" r="r" b="b"/>
            <a:pathLst>
              <a:path w="467003" h="467003">
                <a:moveTo>
                  <a:pt x="0" y="0"/>
                </a:moveTo>
                <a:lnTo>
                  <a:pt x="467003" y="0"/>
                </a:lnTo>
                <a:lnTo>
                  <a:pt x="467003"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6303617" y="9024799"/>
            <a:ext cx="467003" cy="467003"/>
          </a:xfrm>
          <a:custGeom>
            <a:avLst/>
            <a:gdLst/>
            <a:ahLst/>
            <a:cxnLst/>
            <a:rect l="l" t="t" r="r" b="b"/>
            <a:pathLst>
              <a:path w="467003" h="467003">
                <a:moveTo>
                  <a:pt x="0" y="0"/>
                </a:moveTo>
                <a:lnTo>
                  <a:pt x="467002" y="0"/>
                </a:lnTo>
                <a:lnTo>
                  <a:pt x="467002"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110959" y="9157850"/>
            <a:ext cx="122046" cy="200900"/>
          </a:xfrm>
          <a:custGeom>
            <a:avLst/>
            <a:gdLst/>
            <a:ahLst/>
            <a:cxnLst/>
            <a:rect l="l" t="t" r="r" b="b"/>
            <a:pathLst>
              <a:path w="122046" h="200900">
                <a:moveTo>
                  <a:pt x="0" y="0"/>
                </a:moveTo>
                <a:lnTo>
                  <a:pt x="122047" y="0"/>
                </a:lnTo>
                <a:lnTo>
                  <a:pt x="122047"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a:off x="16476095" y="9157850"/>
            <a:ext cx="122046" cy="200900"/>
          </a:xfrm>
          <a:custGeom>
            <a:avLst/>
            <a:gdLst/>
            <a:ahLst/>
            <a:cxnLst/>
            <a:rect l="l" t="t" r="r" b="b"/>
            <a:pathLst>
              <a:path w="122046" h="200900">
                <a:moveTo>
                  <a:pt x="0" y="0"/>
                </a:moveTo>
                <a:lnTo>
                  <a:pt x="122046" y="0"/>
                </a:lnTo>
                <a:lnTo>
                  <a:pt x="122046"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0764451" y="1310857"/>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4796729" y="-80952"/>
            <a:ext cx="2366598" cy="1183299"/>
          </a:xfrm>
          <a:custGeom>
            <a:avLst/>
            <a:gdLst/>
            <a:ahLst/>
            <a:cxnLst/>
            <a:rect l="l" t="t" r="r" b="b"/>
            <a:pathLst>
              <a:path w="2366598" h="1183299">
                <a:moveTo>
                  <a:pt x="0" y="0"/>
                </a:moveTo>
                <a:lnTo>
                  <a:pt x="2366598" y="0"/>
                </a:lnTo>
                <a:lnTo>
                  <a:pt x="2366598" y="1183299"/>
                </a:lnTo>
                <a:lnTo>
                  <a:pt x="0" y="11832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TextBox 13"/>
          <p:cNvSpPr txBox="1"/>
          <p:nvPr/>
        </p:nvSpPr>
        <p:spPr>
          <a:xfrm>
            <a:off x="14987423" y="1181373"/>
            <a:ext cx="1275835" cy="266700"/>
          </a:xfrm>
          <a:prstGeom prst="rect">
            <a:avLst/>
          </a:prstGeom>
        </p:spPr>
        <p:txBody>
          <a:bodyPr lIns="0" tIns="0" rIns="0" bIns="0" rtlCol="0" anchor="t">
            <a:spAutoFit/>
          </a:bodyPr>
          <a:lstStyle/>
          <a:p>
            <a:pPr>
              <a:lnSpc>
                <a:spcPts val="2160"/>
              </a:lnSpc>
            </a:pPr>
            <a:r>
              <a:rPr lang="en-US" sz="1800">
                <a:solidFill>
                  <a:srgbClr val="FFFFFF"/>
                </a:solidFill>
                <a:latin typeface="Montserrat"/>
              </a:rPr>
              <a:t>Search . . .</a:t>
            </a:r>
          </a:p>
        </p:txBody>
      </p:sp>
      <p:sp>
        <p:nvSpPr>
          <p:cNvPr id="14" name="TextBox 14"/>
          <p:cNvSpPr txBox="1"/>
          <p:nvPr/>
        </p:nvSpPr>
        <p:spPr>
          <a:xfrm>
            <a:off x="803856" y="1092417"/>
            <a:ext cx="1468380" cy="389255"/>
          </a:xfrm>
          <a:prstGeom prst="rect">
            <a:avLst/>
          </a:prstGeom>
        </p:spPr>
        <p:txBody>
          <a:bodyPr lIns="0" tIns="0" rIns="0" bIns="0" rtlCol="0" anchor="t">
            <a:spAutoFit/>
          </a:bodyPr>
          <a:lstStyle/>
          <a:p>
            <a:pPr algn="r">
              <a:lnSpc>
                <a:spcPts val="3220"/>
              </a:lnSpc>
            </a:pPr>
            <a:r>
              <a:rPr lang="en-US" sz="2300">
                <a:solidFill>
                  <a:srgbClr val="3B41C9"/>
                </a:solidFill>
                <a:latin typeface="Montserrat Classic Bold"/>
              </a:rPr>
              <a:t>BY</a:t>
            </a:r>
          </a:p>
        </p:txBody>
      </p:sp>
      <p:sp>
        <p:nvSpPr>
          <p:cNvPr id="15" name="TextBox 15"/>
          <p:cNvSpPr txBox="1"/>
          <p:nvPr/>
        </p:nvSpPr>
        <p:spPr>
          <a:xfrm>
            <a:off x="2387138" y="1111554"/>
            <a:ext cx="2873700" cy="389255"/>
          </a:xfrm>
          <a:prstGeom prst="rect">
            <a:avLst/>
          </a:prstGeom>
        </p:spPr>
        <p:txBody>
          <a:bodyPr lIns="0" tIns="0" rIns="0" bIns="0" rtlCol="0" anchor="t">
            <a:spAutoFit/>
          </a:bodyPr>
          <a:lstStyle/>
          <a:p>
            <a:pPr>
              <a:lnSpc>
                <a:spcPts val="3220"/>
              </a:lnSpc>
            </a:pPr>
            <a:r>
              <a:rPr lang="en-US" sz="2300">
                <a:solidFill>
                  <a:srgbClr val="3B41C9"/>
                </a:solidFill>
                <a:latin typeface="Montserrat"/>
              </a:rPr>
              <a:t>Pasindu Mahima</a:t>
            </a:r>
          </a:p>
        </p:txBody>
      </p:sp>
      <p:sp>
        <p:nvSpPr>
          <p:cNvPr id="16" name="TextBox 16"/>
          <p:cNvSpPr txBox="1"/>
          <p:nvPr/>
        </p:nvSpPr>
        <p:spPr>
          <a:xfrm>
            <a:off x="1718040" y="1938924"/>
            <a:ext cx="12734336" cy="828653"/>
          </a:xfrm>
          <a:prstGeom prst="rect">
            <a:avLst/>
          </a:prstGeom>
        </p:spPr>
        <p:txBody>
          <a:bodyPr lIns="0" tIns="0" rIns="0" bIns="0" rtlCol="0" anchor="t">
            <a:spAutoFit/>
          </a:bodyPr>
          <a:lstStyle/>
          <a:p>
            <a:pPr>
              <a:lnSpc>
                <a:spcPts val="6826"/>
              </a:lnSpc>
            </a:pPr>
            <a:r>
              <a:rPr lang="en-US" sz="4875">
                <a:solidFill>
                  <a:srgbClr val="3B41C9"/>
                </a:solidFill>
                <a:latin typeface="Canva Sans Bold"/>
              </a:rPr>
              <a:t>keyPressed / keyReleased / keyTyped</a:t>
            </a:r>
          </a:p>
        </p:txBody>
      </p:sp>
      <p:sp>
        <p:nvSpPr>
          <p:cNvPr id="17" name="TextBox 17"/>
          <p:cNvSpPr txBox="1"/>
          <p:nvPr/>
        </p:nvSpPr>
        <p:spPr>
          <a:xfrm>
            <a:off x="1983569" y="4210615"/>
            <a:ext cx="6805930" cy="3846195"/>
          </a:xfrm>
          <a:prstGeom prst="rect">
            <a:avLst/>
          </a:prstGeom>
        </p:spPr>
        <p:txBody>
          <a:bodyPr lIns="0" tIns="0" rIns="0" bIns="0" rtlCol="0" anchor="t">
            <a:spAutoFit/>
          </a:bodyPr>
          <a:lstStyle/>
          <a:p>
            <a:pPr marL="604515" lvl="1" indent="-302257" algn="just">
              <a:lnSpc>
                <a:spcPts val="3359"/>
              </a:lnSpc>
              <a:spcBef>
                <a:spcPct val="0"/>
              </a:spcBef>
              <a:buFont typeface="Arial"/>
              <a:buChar char="•"/>
            </a:pPr>
            <a:r>
              <a:rPr lang="en-US" sz="2799">
                <a:solidFill>
                  <a:srgbClr val="3B41C9"/>
                </a:solidFill>
                <a:latin typeface="Montserrat"/>
              </a:rPr>
              <a:t>VK_UP: Up arrow key.</a:t>
            </a:r>
          </a:p>
          <a:p>
            <a:pPr marL="604515" lvl="1" indent="-302257" algn="just">
              <a:lnSpc>
                <a:spcPts val="3359"/>
              </a:lnSpc>
              <a:spcBef>
                <a:spcPct val="0"/>
              </a:spcBef>
              <a:buFont typeface="Arial"/>
              <a:buChar char="•"/>
            </a:pPr>
            <a:r>
              <a:rPr lang="en-US" sz="2799">
                <a:solidFill>
                  <a:srgbClr val="3B41C9"/>
                </a:solidFill>
                <a:latin typeface="Montserrat"/>
              </a:rPr>
              <a:t>VK_DOWN: Down arrow key.</a:t>
            </a:r>
          </a:p>
          <a:p>
            <a:pPr marL="604515" lvl="1" indent="-302257" algn="just">
              <a:lnSpc>
                <a:spcPts val="3359"/>
              </a:lnSpc>
              <a:spcBef>
                <a:spcPct val="0"/>
              </a:spcBef>
              <a:buFont typeface="Arial"/>
              <a:buChar char="•"/>
            </a:pPr>
            <a:r>
              <a:rPr lang="en-US" sz="2799">
                <a:solidFill>
                  <a:srgbClr val="3B41C9"/>
                </a:solidFill>
                <a:latin typeface="Montserrat"/>
              </a:rPr>
              <a:t>VK_LEFT: Left arrow key.</a:t>
            </a:r>
          </a:p>
          <a:p>
            <a:pPr marL="604515" lvl="1" indent="-302257" algn="just">
              <a:lnSpc>
                <a:spcPts val="3359"/>
              </a:lnSpc>
              <a:spcBef>
                <a:spcPct val="0"/>
              </a:spcBef>
              <a:buFont typeface="Arial"/>
              <a:buChar char="•"/>
            </a:pPr>
            <a:r>
              <a:rPr lang="en-US" sz="2799">
                <a:solidFill>
                  <a:srgbClr val="3B41C9"/>
                </a:solidFill>
                <a:latin typeface="Montserrat"/>
              </a:rPr>
              <a:t>VK_RIGHT: Right arrow key.</a:t>
            </a:r>
          </a:p>
          <a:p>
            <a:pPr marL="604515" lvl="1" indent="-302257" algn="just">
              <a:lnSpc>
                <a:spcPts val="3359"/>
              </a:lnSpc>
              <a:spcBef>
                <a:spcPct val="0"/>
              </a:spcBef>
              <a:buFont typeface="Arial"/>
              <a:buChar char="•"/>
            </a:pPr>
            <a:r>
              <a:rPr lang="en-US" sz="2799">
                <a:solidFill>
                  <a:srgbClr val="3B41C9"/>
                </a:solidFill>
                <a:latin typeface="Montserrat"/>
              </a:rPr>
              <a:t>VK_HOME: Home key.</a:t>
            </a:r>
          </a:p>
          <a:p>
            <a:pPr marL="604515" lvl="1" indent="-302257" algn="just">
              <a:lnSpc>
                <a:spcPts val="3359"/>
              </a:lnSpc>
              <a:spcBef>
                <a:spcPct val="0"/>
              </a:spcBef>
              <a:buFont typeface="Arial"/>
              <a:buChar char="•"/>
            </a:pPr>
            <a:r>
              <a:rPr lang="en-US" sz="2799">
                <a:solidFill>
                  <a:srgbClr val="3B41C9"/>
                </a:solidFill>
                <a:latin typeface="Montserrat"/>
              </a:rPr>
              <a:t>VK_END: End key.</a:t>
            </a:r>
          </a:p>
          <a:p>
            <a:pPr marL="604515" lvl="1" indent="-302257" algn="just">
              <a:lnSpc>
                <a:spcPts val="3359"/>
              </a:lnSpc>
              <a:spcBef>
                <a:spcPct val="0"/>
              </a:spcBef>
              <a:buFont typeface="Arial"/>
              <a:buChar char="•"/>
            </a:pPr>
            <a:r>
              <a:rPr lang="en-US" sz="2799">
                <a:solidFill>
                  <a:srgbClr val="3B41C9"/>
                </a:solidFill>
                <a:latin typeface="Montserrat"/>
              </a:rPr>
              <a:t>VK_PAGE_UP: Page Up key.</a:t>
            </a:r>
          </a:p>
          <a:p>
            <a:pPr marL="604515" lvl="1" indent="-302257" algn="just">
              <a:lnSpc>
                <a:spcPts val="3359"/>
              </a:lnSpc>
              <a:spcBef>
                <a:spcPct val="0"/>
              </a:spcBef>
              <a:buFont typeface="Arial"/>
              <a:buChar char="•"/>
            </a:pPr>
            <a:r>
              <a:rPr lang="en-US" sz="2799">
                <a:solidFill>
                  <a:srgbClr val="3B41C9"/>
                </a:solidFill>
                <a:latin typeface="Montserrat"/>
              </a:rPr>
              <a:t>VK_PAGE_DOWN: Page Down key.</a:t>
            </a:r>
          </a:p>
          <a:p>
            <a:pPr algn="just">
              <a:lnSpc>
                <a:spcPts val="3359"/>
              </a:lnSpc>
              <a:spcBef>
                <a:spcPct val="0"/>
              </a:spcBef>
            </a:pPr>
            <a:endParaRPr lang="en-US" sz="2799">
              <a:solidFill>
                <a:srgbClr val="3B41C9"/>
              </a:solidFill>
              <a:latin typeface="Montserrat"/>
            </a:endParaRPr>
          </a:p>
        </p:txBody>
      </p:sp>
      <p:sp>
        <p:nvSpPr>
          <p:cNvPr id="18" name="TextBox 18"/>
          <p:cNvSpPr txBox="1"/>
          <p:nvPr/>
        </p:nvSpPr>
        <p:spPr>
          <a:xfrm>
            <a:off x="1770731" y="3253352"/>
            <a:ext cx="14492526" cy="890588"/>
          </a:xfrm>
          <a:prstGeom prst="rect">
            <a:avLst/>
          </a:prstGeom>
        </p:spPr>
        <p:txBody>
          <a:bodyPr lIns="0" tIns="0" rIns="0" bIns="0" rtlCol="0" anchor="t">
            <a:spAutoFit/>
          </a:bodyPr>
          <a:lstStyle/>
          <a:p>
            <a:pPr marL="1122679" lvl="1" indent="-561340">
              <a:lnSpc>
                <a:spcPts val="7279"/>
              </a:lnSpc>
              <a:buFont typeface="Arial"/>
              <a:buChar char="•"/>
            </a:pPr>
            <a:r>
              <a:rPr lang="en-US" sz="5199">
                <a:solidFill>
                  <a:srgbClr val="3B41C9"/>
                </a:solidFill>
                <a:latin typeface="Canva Sans Bold"/>
              </a:rPr>
              <a:t>Navigation Keys</a:t>
            </a:r>
          </a:p>
        </p:txBody>
      </p:sp>
      <p:sp>
        <p:nvSpPr>
          <p:cNvPr id="19" name="TextBox 19"/>
          <p:cNvSpPr txBox="1"/>
          <p:nvPr/>
        </p:nvSpPr>
        <p:spPr>
          <a:xfrm>
            <a:off x="1983569" y="8833484"/>
            <a:ext cx="9420860" cy="849630"/>
          </a:xfrm>
          <a:prstGeom prst="rect">
            <a:avLst/>
          </a:prstGeom>
        </p:spPr>
        <p:txBody>
          <a:bodyPr lIns="0" tIns="0" rIns="0" bIns="0" rtlCol="0" anchor="t">
            <a:spAutoFit/>
          </a:bodyPr>
          <a:lstStyle/>
          <a:p>
            <a:pPr marL="604515" lvl="1" indent="-302257" algn="just">
              <a:lnSpc>
                <a:spcPts val="3359"/>
              </a:lnSpc>
              <a:buFont typeface="Arial"/>
              <a:buChar char="•"/>
            </a:pPr>
            <a:r>
              <a:rPr lang="en-US" sz="2799" dirty="0">
                <a:solidFill>
                  <a:srgbClr val="3B41C9"/>
                </a:solidFill>
                <a:latin typeface="Montserrat"/>
              </a:rPr>
              <a:t>VK_A through VK_Z: Alphabetic keys A through Z.</a:t>
            </a:r>
          </a:p>
          <a:p>
            <a:pPr marL="604515" lvl="1" indent="-302257" algn="just">
              <a:lnSpc>
                <a:spcPts val="3359"/>
              </a:lnSpc>
              <a:buFont typeface="Arial"/>
              <a:buChar char="•"/>
            </a:pPr>
            <a:r>
              <a:rPr lang="en-US" sz="2799" dirty="0">
                <a:solidFill>
                  <a:srgbClr val="3B41C9"/>
                </a:solidFill>
                <a:latin typeface="Montserrat"/>
              </a:rPr>
              <a:t>VK_0 through VK_9: Numeric keys 0 through 9.</a:t>
            </a:r>
          </a:p>
        </p:txBody>
      </p:sp>
      <p:sp>
        <p:nvSpPr>
          <p:cNvPr id="20" name="TextBox 20"/>
          <p:cNvSpPr txBox="1"/>
          <p:nvPr/>
        </p:nvSpPr>
        <p:spPr>
          <a:xfrm>
            <a:off x="1538046" y="7703022"/>
            <a:ext cx="14492526" cy="890588"/>
          </a:xfrm>
          <a:prstGeom prst="rect">
            <a:avLst/>
          </a:prstGeom>
        </p:spPr>
        <p:txBody>
          <a:bodyPr lIns="0" tIns="0" rIns="0" bIns="0" rtlCol="0" anchor="t">
            <a:spAutoFit/>
          </a:bodyPr>
          <a:lstStyle/>
          <a:p>
            <a:pPr marL="1122679" lvl="1" indent="-561340">
              <a:lnSpc>
                <a:spcPts val="7279"/>
              </a:lnSpc>
              <a:buFont typeface="Arial"/>
              <a:buChar char="•"/>
            </a:pPr>
            <a:r>
              <a:rPr lang="en-US" sz="5199" dirty="0">
                <a:solidFill>
                  <a:srgbClr val="3B41C9"/>
                </a:solidFill>
                <a:latin typeface="Canva Sans Bold"/>
              </a:rPr>
              <a:t>Alphanumeric Keys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306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4" name="Freeform 4"/>
          <p:cNvSpPr/>
          <p:nvPr/>
        </p:nvSpPr>
        <p:spPr>
          <a:xfrm>
            <a:off x="16751921" y="110234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853680" y="120410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930687" y="9024799"/>
            <a:ext cx="467003" cy="467003"/>
          </a:xfrm>
          <a:custGeom>
            <a:avLst/>
            <a:gdLst/>
            <a:ahLst/>
            <a:cxnLst/>
            <a:rect l="l" t="t" r="r" b="b"/>
            <a:pathLst>
              <a:path w="467003" h="467003">
                <a:moveTo>
                  <a:pt x="0" y="0"/>
                </a:moveTo>
                <a:lnTo>
                  <a:pt x="467003" y="0"/>
                </a:lnTo>
                <a:lnTo>
                  <a:pt x="467003"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6303617" y="9024799"/>
            <a:ext cx="467003" cy="467003"/>
          </a:xfrm>
          <a:custGeom>
            <a:avLst/>
            <a:gdLst/>
            <a:ahLst/>
            <a:cxnLst/>
            <a:rect l="l" t="t" r="r" b="b"/>
            <a:pathLst>
              <a:path w="467003" h="467003">
                <a:moveTo>
                  <a:pt x="0" y="0"/>
                </a:moveTo>
                <a:lnTo>
                  <a:pt x="467002" y="0"/>
                </a:lnTo>
                <a:lnTo>
                  <a:pt x="467002"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110959" y="9157850"/>
            <a:ext cx="122046" cy="200900"/>
          </a:xfrm>
          <a:custGeom>
            <a:avLst/>
            <a:gdLst/>
            <a:ahLst/>
            <a:cxnLst/>
            <a:rect l="l" t="t" r="r" b="b"/>
            <a:pathLst>
              <a:path w="122046" h="200900">
                <a:moveTo>
                  <a:pt x="0" y="0"/>
                </a:moveTo>
                <a:lnTo>
                  <a:pt x="122047" y="0"/>
                </a:lnTo>
                <a:lnTo>
                  <a:pt x="122047"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a:off x="16476095" y="9157850"/>
            <a:ext cx="122046" cy="200900"/>
          </a:xfrm>
          <a:custGeom>
            <a:avLst/>
            <a:gdLst/>
            <a:ahLst/>
            <a:cxnLst/>
            <a:rect l="l" t="t" r="r" b="b"/>
            <a:pathLst>
              <a:path w="122046" h="200900">
                <a:moveTo>
                  <a:pt x="0" y="0"/>
                </a:moveTo>
                <a:lnTo>
                  <a:pt x="122046" y="0"/>
                </a:lnTo>
                <a:lnTo>
                  <a:pt x="122046"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0764451" y="1310857"/>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4796729" y="-80952"/>
            <a:ext cx="2366598" cy="1183299"/>
          </a:xfrm>
          <a:custGeom>
            <a:avLst/>
            <a:gdLst/>
            <a:ahLst/>
            <a:cxnLst/>
            <a:rect l="l" t="t" r="r" b="b"/>
            <a:pathLst>
              <a:path w="2366598" h="1183299">
                <a:moveTo>
                  <a:pt x="0" y="0"/>
                </a:moveTo>
                <a:lnTo>
                  <a:pt x="2366598" y="0"/>
                </a:lnTo>
                <a:lnTo>
                  <a:pt x="2366598" y="1183299"/>
                </a:lnTo>
                <a:lnTo>
                  <a:pt x="0" y="11832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TextBox 13"/>
          <p:cNvSpPr txBox="1"/>
          <p:nvPr/>
        </p:nvSpPr>
        <p:spPr>
          <a:xfrm>
            <a:off x="14987423" y="1181373"/>
            <a:ext cx="1275835" cy="266700"/>
          </a:xfrm>
          <a:prstGeom prst="rect">
            <a:avLst/>
          </a:prstGeom>
        </p:spPr>
        <p:txBody>
          <a:bodyPr lIns="0" tIns="0" rIns="0" bIns="0" rtlCol="0" anchor="t">
            <a:spAutoFit/>
          </a:bodyPr>
          <a:lstStyle/>
          <a:p>
            <a:pPr>
              <a:lnSpc>
                <a:spcPts val="2160"/>
              </a:lnSpc>
            </a:pPr>
            <a:r>
              <a:rPr lang="en-US" sz="1800">
                <a:solidFill>
                  <a:srgbClr val="FFFFFF"/>
                </a:solidFill>
                <a:latin typeface="Montserrat"/>
              </a:rPr>
              <a:t>Search . . .</a:t>
            </a:r>
          </a:p>
        </p:txBody>
      </p:sp>
      <p:sp>
        <p:nvSpPr>
          <p:cNvPr id="14" name="TextBox 14"/>
          <p:cNvSpPr txBox="1"/>
          <p:nvPr/>
        </p:nvSpPr>
        <p:spPr>
          <a:xfrm>
            <a:off x="803856" y="1092417"/>
            <a:ext cx="1468380" cy="389255"/>
          </a:xfrm>
          <a:prstGeom prst="rect">
            <a:avLst/>
          </a:prstGeom>
        </p:spPr>
        <p:txBody>
          <a:bodyPr lIns="0" tIns="0" rIns="0" bIns="0" rtlCol="0" anchor="t">
            <a:spAutoFit/>
          </a:bodyPr>
          <a:lstStyle/>
          <a:p>
            <a:pPr algn="r">
              <a:lnSpc>
                <a:spcPts val="3220"/>
              </a:lnSpc>
            </a:pPr>
            <a:r>
              <a:rPr lang="en-US" sz="2300">
                <a:solidFill>
                  <a:srgbClr val="3B41C9"/>
                </a:solidFill>
                <a:latin typeface="Montserrat Classic Bold"/>
              </a:rPr>
              <a:t>BY</a:t>
            </a:r>
          </a:p>
        </p:txBody>
      </p:sp>
      <p:sp>
        <p:nvSpPr>
          <p:cNvPr id="15" name="TextBox 15"/>
          <p:cNvSpPr txBox="1"/>
          <p:nvPr/>
        </p:nvSpPr>
        <p:spPr>
          <a:xfrm>
            <a:off x="2387138" y="1111554"/>
            <a:ext cx="2873700" cy="389255"/>
          </a:xfrm>
          <a:prstGeom prst="rect">
            <a:avLst/>
          </a:prstGeom>
        </p:spPr>
        <p:txBody>
          <a:bodyPr lIns="0" tIns="0" rIns="0" bIns="0" rtlCol="0" anchor="t">
            <a:spAutoFit/>
          </a:bodyPr>
          <a:lstStyle/>
          <a:p>
            <a:pPr>
              <a:lnSpc>
                <a:spcPts val="3220"/>
              </a:lnSpc>
            </a:pPr>
            <a:r>
              <a:rPr lang="en-US" sz="2300">
                <a:solidFill>
                  <a:srgbClr val="3B41C9"/>
                </a:solidFill>
                <a:latin typeface="Montserrat"/>
              </a:rPr>
              <a:t>Pasindu Mahima</a:t>
            </a:r>
          </a:p>
        </p:txBody>
      </p:sp>
      <p:sp>
        <p:nvSpPr>
          <p:cNvPr id="16" name="TextBox 16"/>
          <p:cNvSpPr txBox="1"/>
          <p:nvPr/>
        </p:nvSpPr>
        <p:spPr>
          <a:xfrm>
            <a:off x="1718040" y="1938924"/>
            <a:ext cx="12734336" cy="828653"/>
          </a:xfrm>
          <a:prstGeom prst="rect">
            <a:avLst/>
          </a:prstGeom>
        </p:spPr>
        <p:txBody>
          <a:bodyPr lIns="0" tIns="0" rIns="0" bIns="0" rtlCol="0" anchor="t">
            <a:spAutoFit/>
          </a:bodyPr>
          <a:lstStyle/>
          <a:p>
            <a:pPr>
              <a:lnSpc>
                <a:spcPts val="6826"/>
              </a:lnSpc>
            </a:pPr>
            <a:r>
              <a:rPr lang="en-US" sz="4875">
                <a:solidFill>
                  <a:srgbClr val="3B41C9"/>
                </a:solidFill>
                <a:latin typeface="Canva Sans Bold"/>
              </a:rPr>
              <a:t>keyPressed / keyReleased / keyTyped</a:t>
            </a:r>
          </a:p>
        </p:txBody>
      </p:sp>
      <p:sp>
        <p:nvSpPr>
          <p:cNvPr id="17" name="TextBox 17"/>
          <p:cNvSpPr txBox="1"/>
          <p:nvPr/>
        </p:nvSpPr>
        <p:spPr>
          <a:xfrm>
            <a:off x="2272236" y="4366507"/>
            <a:ext cx="6605746" cy="3416618"/>
          </a:xfrm>
          <a:prstGeom prst="rect">
            <a:avLst/>
          </a:prstGeom>
        </p:spPr>
        <p:txBody>
          <a:bodyPr lIns="0" tIns="0" rIns="0" bIns="0" rtlCol="0" anchor="t">
            <a:spAutoFit/>
          </a:bodyPr>
          <a:lstStyle/>
          <a:p>
            <a:pPr marL="604515" lvl="1" indent="-302257" algn="just">
              <a:lnSpc>
                <a:spcPts val="3359"/>
              </a:lnSpc>
              <a:buFont typeface="Arial"/>
              <a:buChar char="•"/>
            </a:pPr>
            <a:r>
              <a:rPr lang="en-US" sz="2799">
                <a:solidFill>
                  <a:srgbClr val="3B41C9"/>
                </a:solidFill>
                <a:latin typeface="Montserrat"/>
              </a:rPr>
              <a:t>VK_ENTER: Enter or Return key.</a:t>
            </a:r>
          </a:p>
          <a:p>
            <a:pPr marL="604515" lvl="1" indent="-302257" algn="just">
              <a:lnSpc>
                <a:spcPts val="3359"/>
              </a:lnSpc>
              <a:buFont typeface="Arial"/>
              <a:buChar char="•"/>
            </a:pPr>
            <a:r>
              <a:rPr lang="en-US" sz="2799">
                <a:solidFill>
                  <a:srgbClr val="3B41C9"/>
                </a:solidFill>
                <a:latin typeface="Montserrat"/>
              </a:rPr>
              <a:t>VK_BACK_SPACE: Backspace key.</a:t>
            </a:r>
          </a:p>
          <a:p>
            <a:pPr marL="604515" lvl="1" indent="-302257" algn="just">
              <a:lnSpc>
                <a:spcPts val="3359"/>
              </a:lnSpc>
              <a:buFont typeface="Arial"/>
              <a:buChar char="•"/>
            </a:pPr>
            <a:r>
              <a:rPr lang="en-US" sz="2799">
                <a:solidFill>
                  <a:srgbClr val="3B41C9"/>
                </a:solidFill>
                <a:latin typeface="Montserrat"/>
              </a:rPr>
              <a:t>VK_TAB: Tab key.</a:t>
            </a:r>
          </a:p>
          <a:p>
            <a:pPr marL="604515" lvl="1" indent="-302257" algn="just">
              <a:lnSpc>
                <a:spcPts val="3359"/>
              </a:lnSpc>
              <a:buFont typeface="Arial"/>
              <a:buChar char="•"/>
            </a:pPr>
            <a:r>
              <a:rPr lang="en-US" sz="2799">
                <a:solidFill>
                  <a:srgbClr val="3B41C9"/>
                </a:solidFill>
                <a:latin typeface="Montserrat"/>
              </a:rPr>
              <a:t>VK_ESCAPE: Escape key.</a:t>
            </a:r>
          </a:p>
          <a:p>
            <a:pPr marL="604515" lvl="1" indent="-302257" algn="just">
              <a:lnSpc>
                <a:spcPts val="3359"/>
              </a:lnSpc>
              <a:buFont typeface="Arial"/>
              <a:buChar char="•"/>
            </a:pPr>
            <a:r>
              <a:rPr lang="en-US" sz="2799">
                <a:solidFill>
                  <a:srgbClr val="3B41C9"/>
                </a:solidFill>
                <a:latin typeface="Montserrat"/>
              </a:rPr>
              <a:t>VK_SPACE: Space key.</a:t>
            </a:r>
          </a:p>
          <a:p>
            <a:pPr marL="604515" lvl="1" indent="-302257" algn="just">
              <a:lnSpc>
                <a:spcPts val="3359"/>
              </a:lnSpc>
              <a:buFont typeface="Arial"/>
              <a:buChar char="•"/>
            </a:pPr>
            <a:r>
              <a:rPr lang="en-US" sz="2799">
                <a:solidFill>
                  <a:srgbClr val="3B41C9"/>
                </a:solidFill>
                <a:latin typeface="Montserrat"/>
              </a:rPr>
              <a:t>VK_DELETE: Delete key.</a:t>
            </a:r>
          </a:p>
          <a:p>
            <a:pPr marL="604515" lvl="1" indent="-302257" algn="just">
              <a:lnSpc>
                <a:spcPts val="3359"/>
              </a:lnSpc>
              <a:buFont typeface="Arial"/>
              <a:buChar char="•"/>
            </a:pPr>
            <a:r>
              <a:rPr lang="en-US" sz="2799">
                <a:solidFill>
                  <a:srgbClr val="3B41C9"/>
                </a:solidFill>
                <a:latin typeface="Montserrat"/>
              </a:rPr>
              <a:t>VK_PERIOD: Period or dot key.</a:t>
            </a:r>
          </a:p>
          <a:p>
            <a:pPr algn="just">
              <a:lnSpc>
                <a:spcPts val="3359"/>
              </a:lnSpc>
              <a:spcBef>
                <a:spcPct val="0"/>
              </a:spcBef>
            </a:pPr>
            <a:endParaRPr lang="en-US" sz="2799">
              <a:solidFill>
                <a:srgbClr val="3B41C9"/>
              </a:solidFill>
              <a:latin typeface="Montserrat"/>
            </a:endParaRPr>
          </a:p>
        </p:txBody>
      </p:sp>
      <p:sp>
        <p:nvSpPr>
          <p:cNvPr id="18" name="TextBox 18"/>
          <p:cNvSpPr txBox="1"/>
          <p:nvPr/>
        </p:nvSpPr>
        <p:spPr>
          <a:xfrm>
            <a:off x="1770731" y="3253352"/>
            <a:ext cx="14492526" cy="890588"/>
          </a:xfrm>
          <a:prstGeom prst="rect">
            <a:avLst/>
          </a:prstGeom>
        </p:spPr>
        <p:txBody>
          <a:bodyPr lIns="0" tIns="0" rIns="0" bIns="0" rtlCol="0" anchor="t">
            <a:spAutoFit/>
          </a:bodyPr>
          <a:lstStyle/>
          <a:p>
            <a:pPr marL="1122679" lvl="1" indent="-561340">
              <a:lnSpc>
                <a:spcPts val="7279"/>
              </a:lnSpc>
              <a:buFont typeface="Arial"/>
              <a:buChar char="•"/>
            </a:pPr>
            <a:r>
              <a:rPr lang="en-US" sz="5199">
                <a:solidFill>
                  <a:srgbClr val="3B41C9"/>
                </a:solidFill>
                <a:latin typeface="Canva Sans Bold"/>
              </a:rPr>
              <a:t>Special Keys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306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4" name="Freeform 4"/>
          <p:cNvSpPr/>
          <p:nvPr/>
        </p:nvSpPr>
        <p:spPr>
          <a:xfrm>
            <a:off x="16751921" y="110234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853680" y="120410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930687" y="9024799"/>
            <a:ext cx="467003" cy="467003"/>
          </a:xfrm>
          <a:custGeom>
            <a:avLst/>
            <a:gdLst/>
            <a:ahLst/>
            <a:cxnLst/>
            <a:rect l="l" t="t" r="r" b="b"/>
            <a:pathLst>
              <a:path w="467003" h="467003">
                <a:moveTo>
                  <a:pt x="0" y="0"/>
                </a:moveTo>
                <a:lnTo>
                  <a:pt x="467003" y="0"/>
                </a:lnTo>
                <a:lnTo>
                  <a:pt x="467003"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6303617" y="9024799"/>
            <a:ext cx="467003" cy="467003"/>
          </a:xfrm>
          <a:custGeom>
            <a:avLst/>
            <a:gdLst/>
            <a:ahLst/>
            <a:cxnLst/>
            <a:rect l="l" t="t" r="r" b="b"/>
            <a:pathLst>
              <a:path w="467003" h="467003">
                <a:moveTo>
                  <a:pt x="0" y="0"/>
                </a:moveTo>
                <a:lnTo>
                  <a:pt x="467002" y="0"/>
                </a:lnTo>
                <a:lnTo>
                  <a:pt x="467002"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110959" y="9157850"/>
            <a:ext cx="122046" cy="200900"/>
          </a:xfrm>
          <a:custGeom>
            <a:avLst/>
            <a:gdLst/>
            <a:ahLst/>
            <a:cxnLst/>
            <a:rect l="l" t="t" r="r" b="b"/>
            <a:pathLst>
              <a:path w="122046" h="200900">
                <a:moveTo>
                  <a:pt x="0" y="0"/>
                </a:moveTo>
                <a:lnTo>
                  <a:pt x="122047" y="0"/>
                </a:lnTo>
                <a:lnTo>
                  <a:pt x="122047"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a:off x="16476095" y="9157850"/>
            <a:ext cx="122046" cy="200900"/>
          </a:xfrm>
          <a:custGeom>
            <a:avLst/>
            <a:gdLst/>
            <a:ahLst/>
            <a:cxnLst/>
            <a:rect l="l" t="t" r="r" b="b"/>
            <a:pathLst>
              <a:path w="122046" h="200900">
                <a:moveTo>
                  <a:pt x="0" y="0"/>
                </a:moveTo>
                <a:lnTo>
                  <a:pt x="122046" y="0"/>
                </a:lnTo>
                <a:lnTo>
                  <a:pt x="122046"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0764451" y="1310857"/>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4796729" y="-80952"/>
            <a:ext cx="2366598" cy="1183299"/>
          </a:xfrm>
          <a:custGeom>
            <a:avLst/>
            <a:gdLst/>
            <a:ahLst/>
            <a:cxnLst/>
            <a:rect l="l" t="t" r="r" b="b"/>
            <a:pathLst>
              <a:path w="2366598" h="1183299">
                <a:moveTo>
                  <a:pt x="0" y="0"/>
                </a:moveTo>
                <a:lnTo>
                  <a:pt x="2366598" y="0"/>
                </a:lnTo>
                <a:lnTo>
                  <a:pt x="2366598" y="1183299"/>
                </a:lnTo>
                <a:lnTo>
                  <a:pt x="0" y="11832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TextBox 13"/>
          <p:cNvSpPr txBox="1"/>
          <p:nvPr/>
        </p:nvSpPr>
        <p:spPr>
          <a:xfrm>
            <a:off x="14987423" y="1181373"/>
            <a:ext cx="1275835" cy="266700"/>
          </a:xfrm>
          <a:prstGeom prst="rect">
            <a:avLst/>
          </a:prstGeom>
        </p:spPr>
        <p:txBody>
          <a:bodyPr lIns="0" tIns="0" rIns="0" bIns="0" rtlCol="0" anchor="t">
            <a:spAutoFit/>
          </a:bodyPr>
          <a:lstStyle/>
          <a:p>
            <a:pPr>
              <a:lnSpc>
                <a:spcPts val="2160"/>
              </a:lnSpc>
            </a:pPr>
            <a:r>
              <a:rPr lang="en-US" sz="1800">
                <a:solidFill>
                  <a:srgbClr val="FFFFFF"/>
                </a:solidFill>
                <a:latin typeface="Montserrat"/>
              </a:rPr>
              <a:t>Search . . .</a:t>
            </a:r>
          </a:p>
        </p:txBody>
      </p:sp>
      <p:sp>
        <p:nvSpPr>
          <p:cNvPr id="14" name="TextBox 14"/>
          <p:cNvSpPr txBox="1"/>
          <p:nvPr/>
        </p:nvSpPr>
        <p:spPr>
          <a:xfrm>
            <a:off x="803856" y="1092417"/>
            <a:ext cx="1468380" cy="389255"/>
          </a:xfrm>
          <a:prstGeom prst="rect">
            <a:avLst/>
          </a:prstGeom>
        </p:spPr>
        <p:txBody>
          <a:bodyPr lIns="0" tIns="0" rIns="0" bIns="0" rtlCol="0" anchor="t">
            <a:spAutoFit/>
          </a:bodyPr>
          <a:lstStyle/>
          <a:p>
            <a:pPr algn="r">
              <a:lnSpc>
                <a:spcPts val="3220"/>
              </a:lnSpc>
            </a:pPr>
            <a:r>
              <a:rPr lang="en-US" sz="2300">
                <a:solidFill>
                  <a:srgbClr val="3B41C9"/>
                </a:solidFill>
                <a:latin typeface="Montserrat Classic Bold"/>
              </a:rPr>
              <a:t>BY</a:t>
            </a:r>
          </a:p>
        </p:txBody>
      </p:sp>
      <p:sp>
        <p:nvSpPr>
          <p:cNvPr id="15" name="TextBox 15"/>
          <p:cNvSpPr txBox="1"/>
          <p:nvPr/>
        </p:nvSpPr>
        <p:spPr>
          <a:xfrm>
            <a:off x="2387138" y="1111554"/>
            <a:ext cx="2873700" cy="389255"/>
          </a:xfrm>
          <a:prstGeom prst="rect">
            <a:avLst/>
          </a:prstGeom>
        </p:spPr>
        <p:txBody>
          <a:bodyPr lIns="0" tIns="0" rIns="0" bIns="0" rtlCol="0" anchor="t">
            <a:spAutoFit/>
          </a:bodyPr>
          <a:lstStyle/>
          <a:p>
            <a:pPr>
              <a:lnSpc>
                <a:spcPts val="3220"/>
              </a:lnSpc>
            </a:pPr>
            <a:r>
              <a:rPr lang="en-US" sz="2300">
                <a:solidFill>
                  <a:srgbClr val="3B41C9"/>
                </a:solidFill>
                <a:latin typeface="Montserrat"/>
              </a:rPr>
              <a:t>Pasindu Mahima</a:t>
            </a:r>
          </a:p>
        </p:txBody>
      </p:sp>
      <p:sp>
        <p:nvSpPr>
          <p:cNvPr id="16" name="TextBox 16"/>
          <p:cNvSpPr txBox="1"/>
          <p:nvPr/>
        </p:nvSpPr>
        <p:spPr>
          <a:xfrm>
            <a:off x="1718040" y="1938924"/>
            <a:ext cx="12734336" cy="828653"/>
          </a:xfrm>
          <a:prstGeom prst="rect">
            <a:avLst/>
          </a:prstGeom>
        </p:spPr>
        <p:txBody>
          <a:bodyPr lIns="0" tIns="0" rIns="0" bIns="0" rtlCol="0" anchor="t">
            <a:spAutoFit/>
          </a:bodyPr>
          <a:lstStyle/>
          <a:p>
            <a:pPr>
              <a:lnSpc>
                <a:spcPts val="6826"/>
              </a:lnSpc>
            </a:pPr>
            <a:r>
              <a:rPr lang="en-US" sz="4875">
                <a:solidFill>
                  <a:srgbClr val="3B41C9"/>
                </a:solidFill>
                <a:latin typeface="Canva Sans Bold"/>
              </a:rPr>
              <a:t>keyPressed / keyReleased / keyTyped</a:t>
            </a:r>
          </a:p>
        </p:txBody>
      </p:sp>
      <p:sp>
        <p:nvSpPr>
          <p:cNvPr id="17" name="TextBox 17"/>
          <p:cNvSpPr txBox="1"/>
          <p:nvPr/>
        </p:nvSpPr>
        <p:spPr>
          <a:xfrm>
            <a:off x="2039477" y="4229665"/>
            <a:ext cx="13807440" cy="2138363"/>
          </a:xfrm>
          <a:prstGeom prst="rect">
            <a:avLst/>
          </a:prstGeom>
        </p:spPr>
        <p:txBody>
          <a:bodyPr lIns="0" tIns="0" rIns="0" bIns="0" rtlCol="0" anchor="t">
            <a:spAutoFit/>
          </a:bodyPr>
          <a:lstStyle/>
          <a:p>
            <a:pPr marL="604515" lvl="1" indent="-302257" algn="just">
              <a:lnSpc>
                <a:spcPts val="3359"/>
              </a:lnSpc>
              <a:buFont typeface="Arial"/>
              <a:buChar char="•"/>
            </a:pPr>
            <a:r>
              <a:rPr lang="en-US" sz="2799">
                <a:solidFill>
                  <a:srgbClr val="3B41C9"/>
                </a:solidFill>
                <a:latin typeface="Montserrat"/>
              </a:rPr>
              <a:t>VK_NUMPAD0 through VK_NUMPAD9: Numeric keypad keys 0 through 9.</a:t>
            </a:r>
          </a:p>
          <a:p>
            <a:pPr marL="604515" lvl="1" indent="-302257" algn="just">
              <a:lnSpc>
                <a:spcPts val="3359"/>
              </a:lnSpc>
              <a:buFont typeface="Arial"/>
              <a:buChar char="•"/>
            </a:pPr>
            <a:r>
              <a:rPr lang="en-US" sz="2799">
                <a:solidFill>
                  <a:srgbClr val="3B41C9"/>
                </a:solidFill>
                <a:latin typeface="Montserrat"/>
              </a:rPr>
              <a:t>VK_MULTIPLY: Multiplication key on the numeric keypad.</a:t>
            </a:r>
          </a:p>
          <a:p>
            <a:pPr marL="604515" lvl="1" indent="-302257" algn="just">
              <a:lnSpc>
                <a:spcPts val="3359"/>
              </a:lnSpc>
              <a:buFont typeface="Arial"/>
              <a:buChar char="•"/>
            </a:pPr>
            <a:r>
              <a:rPr lang="en-US" sz="2799">
                <a:solidFill>
                  <a:srgbClr val="3B41C9"/>
                </a:solidFill>
                <a:latin typeface="Montserrat"/>
              </a:rPr>
              <a:t>VK_ADD: Addition key on the numeric keypad.</a:t>
            </a:r>
          </a:p>
          <a:p>
            <a:pPr marL="604515" lvl="1" indent="-302257" algn="just">
              <a:lnSpc>
                <a:spcPts val="3359"/>
              </a:lnSpc>
              <a:buFont typeface="Arial"/>
              <a:buChar char="•"/>
            </a:pPr>
            <a:r>
              <a:rPr lang="en-US" sz="2799">
                <a:solidFill>
                  <a:srgbClr val="3B41C9"/>
                </a:solidFill>
                <a:latin typeface="Montserrat"/>
              </a:rPr>
              <a:t>VK_SUBTRACT: Subtraction key on the numeric keypad.</a:t>
            </a:r>
          </a:p>
          <a:p>
            <a:pPr marL="604515" lvl="1" indent="-302257" algn="just">
              <a:lnSpc>
                <a:spcPts val="3359"/>
              </a:lnSpc>
              <a:buFont typeface="Arial"/>
              <a:buChar char="•"/>
            </a:pPr>
            <a:r>
              <a:rPr lang="en-US" sz="2799">
                <a:solidFill>
                  <a:srgbClr val="3B41C9"/>
                </a:solidFill>
                <a:latin typeface="Montserrat"/>
              </a:rPr>
              <a:t>VK_DIVIDE: Division key on the numeric keypad.</a:t>
            </a:r>
          </a:p>
        </p:txBody>
      </p:sp>
      <p:sp>
        <p:nvSpPr>
          <p:cNvPr id="18" name="TextBox 18"/>
          <p:cNvSpPr txBox="1"/>
          <p:nvPr/>
        </p:nvSpPr>
        <p:spPr>
          <a:xfrm>
            <a:off x="1696934" y="3253352"/>
            <a:ext cx="14492526" cy="890588"/>
          </a:xfrm>
          <a:prstGeom prst="rect">
            <a:avLst/>
          </a:prstGeom>
        </p:spPr>
        <p:txBody>
          <a:bodyPr lIns="0" tIns="0" rIns="0" bIns="0" rtlCol="0" anchor="t">
            <a:spAutoFit/>
          </a:bodyPr>
          <a:lstStyle/>
          <a:p>
            <a:pPr marL="1122679" lvl="1" indent="-561340">
              <a:lnSpc>
                <a:spcPts val="7279"/>
              </a:lnSpc>
              <a:buFont typeface="Arial"/>
              <a:buChar char="•"/>
            </a:pPr>
            <a:r>
              <a:rPr lang="en-US" sz="5199">
                <a:solidFill>
                  <a:srgbClr val="3B41C9"/>
                </a:solidFill>
                <a:latin typeface="Canva Sans Bold"/>
              </a:rPr>
              <a:t>Numeric Keypad Keys</a:t>
            </a:r>
          </a:p>
        </p:txBody>
      </p:sp>
      <p:sp>
        <p:nvSpPr>
          <p:cNvPr id="19" name="TextBox 19"/>
          <p:cNvSpPr txBox="1"/>
          <p:nvPr/>
        </p:nvSpPr>
        <p:spPr>
          <a:xfrm>
            <a:off x="1738074" y="6751485"/>
            <a:ext cx="14492526" cy="890588"/>
          </a:xfrm>
          <a:prstGeom prst="rect">
            <a:avLst/>
          </a:prstGeom>
        </p:spPr>
        <p:txBody>
          <a:bodyPr lIns="0" tIns="0" rIns="0" bIns="0" rtlCol="0" anchor="t">
            <a:spAutoFit/>
          </a:bodyPr>
          <a:lstStyle/>
          <a:p>
            <a:pPr marL="1122679" lvl="1" indent="-561340">
              <a:lnSpc>
                <a:spcPts val="7279"/>
              </a:lnSpc>
              <a:buFont typeface="Arial"/>
              <a:buChar char="•"/>
            </a:pPr>
            <a:r>
              <a:rPr lang="en-US" sz="5199" dirty="0">
                <a:solidFill>
                  <a:srgbClr val="3B41C9"/>
                </a:solidFill>
                <a:latin typeface="Canva Sans Bold"/>
              </a:rPr>
              <a:t>Other Keys</a:t>
            </a:r>
          </a:p>
        </p:txBody>
      </p:sp>
      <p:sp>
        <p:nvSpPr>
          <p:cNvPr id="20" name="TextBox 20"/>
          <p:cNvSpPr txBox="1"/>
          <p:nvPr/>
        </p:nvSpPr>
        <p:spPr>
          <a:xfrm>
            <a:off x="2039477" y="7677715"/>
            <a:ext cx="17327222" cy="2138363"/>
          </a:xfrm>
          <a:prstGeom prst="rect">
            <a:avLst/>
          </a:prstGeom>
        </p:spPr>
        <p:txBody>
          <a:bodyPr lIns="0" tIns="0" rIns="0" bIns="0" rtlCol="0" anchor="t">
            <a:spAutoFit/>
          </a:bodyPr>
          <a:lstStyle/>
          <a:p>
            <a:pPr marL="604515" lvl="1" indent="-302257" algn="just">
              <a:lnSpc>
                <a:spcPts val="3359"/>
              </a:lnSpc>
              <a:buFont typeface="Arial"/>
              <a:buChar char="•"/>
            </a:pPr>
            <a:r>
              <a:rPr lang="en-US" sz="2799">
                <a:solidFill>
                  <a:srgbClr val="3B41C9"/>
                </a:solidFill>
                <a:latin typeface="Montserrat"/>
              </a:rPr>
              <a:t>VK_NUMPAD0 through VK_NUMPAD9: Numeric keypad keys 0 through 9. </a:t>
            </a:r>
          </a:p>
          <a:p>
            <a:pPr marL="604515" lvl="1" indent="-302257" algn="just">
              <a:lnSpc>
                <a:spcPts val="3359"/>
              </a:lnSpc>
              <a:buFont typeface="Arial"/>
              <a:buChar char="•"/>
            </a:pPr>
            <a:r>
              <a:rPr lang="en-US" sz="2799">
                <a:solidFill>
                  <a:srgbClr val="3B41C9"/>
                </a:solidFill>
                <a:latin typeface="Montserrat"/>
              </a:rPr>
              <a:t>VK_MULTIPLY: Multiplication key on the numeric keypad. </a:t>
            </a:r>
          </a:p>
          <a:p>
            <a:pPr marL="604515" lvl="1" indent="-302257" algn="just">
              <a:lnSpc>
                <a:spcPts val="3359"/>
              </a:lnSpc>
              <a:buFont typeface="Arial"/>
              <a:buChar char="•"/>
            </a:pPr>
            <a:r>
              <a:rPr lang="en-US" sz="2799">
                <a:solidFill>
                  <a:srgbClr val="3B41C9"/>
                </a:solidFill>
                <a:latin typeface="Montserrat"/>
              </a:rPr>
              <a:t>VK_ADD: Addition key on the numeric keypad.</a:t>
            </a:r>
          </a:p>
          <a:p>
            <a:pPr marL="604515" lvl="1" indent="-302257" algn="just">
              <a:lnSpc>
                <a:spcPts val="3359"/>
              </a:lnSpc>
              <a:buFont typeface="Arial"/>
              <a:buChar char="•"/>
            </a:pPr>
            <a:r>
              <a:rPr lang="en-US" sz="2799">
                <a:solidFill>
                  <a:srgbClr val="3B41C9"/>
                </a:solidFill>
                <a:latin typeface="Montserrat"/>
              </a:rPr>
              <a:t> VK_SUBTRACT: Subtraction key on the numeric keypad.</a:t>
            </a:r>
          </a:p>
          <a:p>
            <a:pPr marL="604515" lvl="1" indent="-302257" algn="just">
              <a:lnSpc>
                <a:spcPts val="3359"/>
              </a:lnSpc>
              <a:buFont typeface="Arial"/>
              <a:buChar char="•"/>
            </a:pPr>
            <a:r>
              <a:rPr lang="en-US" sz="2799">
                <a:solidFill>
                  <a:srgbClr val="3B41C9"/>
                </a:solidFill>
                <a:latin typeface="Montserrat"/>
              </a:rPr>
              <a:t> VK_DIVIDE: Division key on the numeric keypad.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3" name="Freeform 3"/>
          <p:cNvSpPr/>
          <p:nvPr/>
        </p:nvSpPr>
        <p:spPr>
          <a:xfrm>
            <a:off x="16751921" y="110234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6853680" y="120410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flipH="1">
            <a:off x="16575473"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365233" y="4497773"/>
            <a:ext cx="4149477" cy="4114800"/>
            <a:chOff x="0" y="0"/>
            <a:chExt cx="6888894" cy="6831323"/>
          </a:xfrm>
        </p:grpSpPr>
        <p:sp>
          <p:nvSpPr>
            <p:cNvPr id="7" name="Freeform 7"/>
            <p:cNvSpPr/>
            <p:nvPr/>
          </p:nvSpPr>
          <p:spPr>
            <a:xfrm>
              <a:off x="0" y="0"/>
              <a:ext cx="6888893" cy="6831323"/>
            </a:xfrm>
            <a:custGeom>
              <a:avLst/>
              <a:gdLst/>
              <a:ahLst/>
              <a:cxnLst/>
              <a:rect l="l" t="t" r="r" b="b"/>
              <a:pathLst>
                <a:path w="6888893" h="6831323">
                  <a:moveTo>
                    <a:pt x="0" y="0"/>
                  </a:moveTo>
                  <a:lnTo>
                    <a:pt x="0" y="6831323"/>
                  </a:lnTo>
                  <a:lnTo>
                    <a:pt x="6888893" y="6831323"/>
                  </a:lnTo>
                  <a:lnTo>
                    <a:pt x="6888893" y="0"/>
                  </a:lnTo>
                  <a:lnTo>
                    <a:pt x="0" y="0"/>
                  </a:lnTo>
                  <a:close/>
                  <a:moveTo>
                    <a:pt x="6827934" y="6770363"/>
                  </a:moveTo>
                  <a:lnTo>
                    <a:pt x="59690" y="6770363"/>
                  </a:lnTo>
                  <a:lnTo>
                    <a:pt x="59690" y="59690"/>
                  </a:lnTo>
                  <a:lnTo>
                    <a:pt x="6827934" y="59690"/>
                  </a:lnTo>
                  <a:lnTo>
                    <a:pt x="6827934" y="6770363"/>
                  </a:lnTo>
                  <a:close/>
                </a:path>
              </a:pathLst>
            </a:custGeom>
            <a:solidFill>
              <a:srgbClr val="F2BE40"/>
            </a:solidFill>
          </p:spPr>
        </p:sp>
      </p:grpSp>
      <p:grpSp>
        <p:nvGrpSpPr>
          <p:cNvPr id="8" name="Group 8"/>
          <p:cNvGrpSpPr/>
          <p:nvPr/>
        </p:nvGrpSpPr>
        <p:grpSpPr>
          <a:xfrm>
            <a:off x="1420090" y="3477891"/>
            <a:ext cx="2039763" cy="203976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B41C9"/>
            </a:solidFill>
          </p:spPr>
        </p:sp>
      </p:grpSp>
      <p:grpSp>
        <p:nvGrpSpPr>
          <p:cNvPr id="10" name="Group 10"/>
          <p:cNvGrpSpPr/>
          <p:nvPr/>
        </p:nvGrpSpPr>
        <p:grpSpPr>
          <a:xfrm>
            <a:off x="4832938" y="4497773"/>
            <a:ext cx="4149477" cy="4114800"/>
            <a:chOff x="0" y="0"/>
            <a:chExt cx="6888894" cy="6831323"/>
          </a:xfrm>
        </p:grpSpPr>
        <p:sp>
          <p:nvSpPr>
            <p:cNvPr id="11" name="Freeform 11"/>
            <p:cNvSpPr/>
            <p:nvPr/>
          </p:nvSpPr>
          <p:spPr>
            <a:xfrm>
              <a:off x="0" y="0"/>
              <a:ext cx="6888893" cy="6831323"/>
            </a:xfrm>
            <a:custGeom>
              <a:avLst/>
              <a:gdLst/>
              <a:ahLst/>
              <a:cxnLst/>
              <a:rect l="l" t="t" r="r" b="b"/>
              <a:pathLst>
                <a:path w="6888893" h="6831323">
                  <a:moveTo>
                    <a:pt x="0" y="0"/>
                  </a:moveTo>
                  <a:lnTo>
                    <a:pt x="0" y="6831323"/>
                  </a:lnTo>
                  <a:lnTo>
                    <a:pt x="6888893" y="6831323"/>
                  </a:lnTo>
                  <a:lnTo>
                    <a:pt x="6888893" y="0"/>
                  </a:lnTo>
                  <a:lnTo>
                    <a:pt x="0" y="0"/>
                  </a:lnTo>
                  <a:close/>
                  <a:moveTo>
                    <a:pt x="6827934" y="6770363"/>
                  </a:moveTo>
                  <a:lnTo>
                    <a:pt x="59690" y="6770363"/>
                  </a:lnTo>
                  <a:lnTo>
                    <a:pt x="59690" y="59690"/>
                  </a:lnTo>
                  <a:lnTo>
                    <a:pt x="6827934" y="59690"/>
                  </a:lnTo>
                  <a:lnTo>
                    <a:pt x="6827934" y="6770363"/>
                  </a:lnTo>
                  <a:close/>
                </a:path>
              </a:pathLst>
            </a:custGeom>
            <a:solidFill>
              <a:srgbClr val="F2BE40"/>
            </a:solidFill>
          </p:spPr>
        </p:sp>
      </p:grpSp>
      <p:grpSp>
        <p:nvGrpSpPr>
          <p:cNvPr id="12" name="Group 12"/>
          <p:cNvGrpSpPr/>
          <p:nvPr/>
        </p:nvGrpSpPr>
        <p:grpSpPr>
          <a:xfrm>
            <a:off x="5887795" y="3477891"/>
            <a:ext cx="2039763" cy="203976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B41C9"/>
            </a:solidFill>
          </p:spPr>
        </p:sp>
      </p:grpSp>
      <p:sp>
        <p:nvSpPr>
          <p:cNvPr id="14" name="Freeform 14"/>
          <p:cNvSpPr/>
          <p:nvPr/>
        </p:nvSpPr>
        <p:spPr>
          <a:xfrm>
            <a:off x="-20574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5" name="Group 15"/>
          <p:cNvGrpSpPr/>
          <p:nvPr/>
        </p:nvGrpSpPr>
        <p:grpSpPr>
          <a:xfrm>
            <a:off x="9300643" y="4497773"/>
            <a:ext cx="4149477" cy="4114800"/>
            <a:chOff x="0" y="0"/>
            <a:chExt cx="6888894" cy="6831323"/>
          </a:xfrm>
        </p:grpSpPr>
        <p:sp>
          <p:nvSpPr>
            <p:cNvPr id="16" name="Freeform 16"/>
            <p:cNvSpPr/>
            <p:nvPr/>
          </p:nvSpPr>
          <p:spPr>
            <a:xfrm>
              <a:off x="0" y="0"/>
              <a:ext cx="6888893" cy="6831323"/>
            </a:xfrm>
            <a:custGeom>
              <a:avLst/>
              <a:gdLst/>
              <a:ahLst/>
              <a:cxnLst/>
              <a:rect l="l" t="t" r="r" b="b"/>
              <a:pathLst>
                <a:path w="6888893" h="6831323">
                  <a:moveTo>
                    <a:pt x="0" y="0"/>
                  </a:moveTo>
                  <a:lnTo>
                    <a:pt x="0" y="6831323"/>
                  </a:lnTo>
                  <a:lnTo>
                    <a:pt x="6888893" y="6831323"/>
                  </a:lnTo>
                  <a:lnTo>
                    <a:pt x="6888893" y="0"/>
                  </a:lnTo>
                  <a:lnTo>
                    <a:pt x="0" y="0"/>
                  </a:lnTo>
                  <a:close/>
                  <a:moveTo>
                    <a:pt x="6827934" y="6770363"/>
                  </a:moveTo>
                  <a:lnTo>
                    <a:pt x="59690" y="6770363"/>
                  </a:lnTo>
                  <a:lnTo>
                    <a:pt x="59690" y="59690"/>
                  </a:lnTo>
                  <a:lnTo>
                    <a:pt x="6827934" y="59690"/>
                  </a:lnTo>
                  <a:lnTo>
                    <a:pt x="6827934" y="6770363"/>
                  </a:lnTo>
                  <a:close/>
                </a:path>
              </a:pathLst>
            </a:custGeom>
            <a:solidFill>
              <a:srgbClr val="F2BE40"/>
            </a:solidFill>
          </p:spPr>
        </p:sp>
      </p:grpSp>
      <p:grpSp>
        <p:nvGrpSpPr>
          <p:cNvPr id="17" name="Group 17"/>
          <p:cNvGrpSpPr/>
          <p:nvPr/>
        </p:nvGrpSpPr>
        <p:grpSpPr>
          <a:xfrm>
            <a:off x="10355500" y="3477891"/>
            <a:ext cx="2039763" cy="2039763"/>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B41C9"/>
            </a:solidFill>
          </p:spPr>
        </p:sp>
      </p:grpSp>
      <p:sp>
        <p:nvSpPr>
          <p:cNvPr id="19" name="Freeform 19"/>
          <p:cNvSpPr/>
          <p:nvPr/>
        </p:nvSpPr>
        <p:spPr>
          <a:xfrm>
            <a:off x="16153608" y="2854233"/>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Freeform 20"/>
          <p:cNvSpPr/>
          <p:nvPr/>
        </p:nvSpPr>
        <p:spPr>
          <a:xfrm>
            <a:off x="1655771" y="9024799"/>
            <a:ext cx="467003" cy="467003"/>
          </a:xfrm>
          <a:custGeom>
            <a:avLst/>
            <a:gdLst/>
            <a:ahLst/>
            <a:cxnLst/>
            <a:rect l="l" t="t" r="r" b="b"/>
            <a:pathLst>
              <a:path w="467003" h="467003">
                <a:moveTo>
                  <a:pt x="0" y="0"/>
                </a:moveTo>
                <a:lnTo>
                  <a:pt x="467002" y="0"/>
                </a:lnTo>
                <a:lnTo>
                  <a:pt x="467002"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a:off x="1028700" y="9024799"/>
            <a:ext cx="467003" cy="467003"/>
          </a:xfrm>
          <a:custGeom>
            <a:avLst/>
            <a:gdLst/>
            <a:ahLst/>
            <a:cxnLst/>
            <a:rect l="l" t="t" r="r" b="b"/>
            <a:pathLst>
              <a:path w="467003" h="467003">
                <a:moveTo>
                  <a:pt x="0" y="0"/>
                </a:moveTo>
                <a:lnTo>
                  <a:pt x="467003" y="0"/>
                </a:lnTo>
                <a:lnTo>
                  <a:pt x="467003" y="467002"/>
                </a:lnTo>
                <a:lnTo>
                  <a:pt x="0" y="467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a:off x="1836042" y="9157850"/>
            <a:ext cx="122046" cy="200900"/>
          </a:xfrm>
          <a:custGeom>
            <a:avLst/>
            <a:gdLst/>
            <a:ahLst/>
            <a:cxnLst/>
            <a:rect l="l" t="t" r="r" b="b"/>
            <a:pathLst>
              <a:path w="122046" h="200900">
                <a:moveTo>
                  <a:pt x="0" y="0"/>
                </a:moveTo>
                <a:lnTo>
                  <a:pt x="122047" y="0"/>
                </a:lnTo>
                <a:lnTo>
                  <a:pt x="122047" y="200900"/>
                </a:lnTo>
                <a:lnTo>
                  <a:pt x="0" y="2009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3" name="Freeform 23"/>
          <p:cNvSpPr/>
          <p:nvPr/>
        </p:nvSpPr>
        <p:spPr>
          <a:xfrm rot="-10800000">
            <a:off x="1201178" y="9157850"/>
            <a:ext cx="122046" cy="200900"/>
          </a:xfrm>
          <a:custGeom>
            <a:avLst/>
            <a:gdLst/>
            <a:ahLst/>
            <a:cxnLst/>
            <a:rect l="l" t="t" r="r" b="b"/>
            <a:pathLst>
              <a:path w="122046" h="200900">
                <a:moveTo>
                  <a:pt x="0" y="0"/>
                </a:moveTo>
                <a:lnTo>
                  <a:pt x="122047" y="0"/>
                </a:lnTo>
                <a:lnTo>
                  <a:pt x="122047" y="200900"/>
                </a:lnTo>
                <a:lnTo>
                  <a:pt x="0" y="2009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24" name="Group 24"/>
          <p:cNvGrpSpPr/>
          <p:nvPr/>
        </p:nvGrpSpPr>
        <p:grpSpPr>
          <a:xfrm>
            <a:off x="13961939" y="4497773"/>
            <a:ext cx="4149477" cy="4114800"/>
            <a:chOff x="0" y="0"/>
            <a:chExt cx="6888894" cy="6831323"/>
          </a:xfrm>
        </p:grpSpPr>
        <p:sp>
          <p:nvSpPr>
            <p:cNvPr id="25" name="Freeform 25"/>
            <p:cNvSpPr/>
            <p:nvPr/>
          </p:nvSpPr>
          <p:spPr>
            <a:xfrm>
              <a:off x="0" y="0"/>
              <a:ext cx="6888893" cy="6831323"/>
            </a:xfrm>
            <a:custGeom>
              <a:avLst/>
              <a:gdLst/>
              <a:ahLst/>
              <a:cxnLst/>
              <a:rect l="l" t="t" r="r" b="b"/>
              <a:pathLst>
                <a:path w="6888893" h="6831323">
                  <a:moveTo>
                    <a:pt x="0" y="0"/>
                  </a:moveTo>
                  <a:lnTo>
                    <a:pt x="0" y="6831323"/>
                  </a:lnTo>
                  <a:lnTo>
                    <a:pt x="6888893" y="6831323"/>
                  </a:lnTo>
                  <a:lnTo>
                    <a:pt x="6888893" y="0"/>
                  </a:lnTo>
                  <a:lnTo>
                    <a:pt x="0" y="0"/>
                  </a:lnTo>
                  <a:close/>
                  <a:moveTo>
                    <a:pt x="6827934" y="6770363"/>
                  </a:moveTo>
                  <a:lnTo>
                    <a:pt x="59690" y="6770363"/>
                  </a:lnTo>
                  <a:lnTo>
                    <a:pt x="59690" y="59690"/>
                  </a:lnTo>
                  <a:lnTo>
                    <a:pt x="6827934" y="59690"/>
                  </a:lnTo>
                  <a:lnTo>
                    <a:pt x="6827934" y="6770363"/>
                  </a:lnTo>
                  <a:close/>
                </a:path>
              </a:pathLst>
            </a:custGeom>
            <a:solidFill>
              <a:srgbClr val="F2BE40"/>
            </a:solidFill>
          </p:spPr>
        </p:sp>
      </p:grpSp>
      <p:grpSp>
        <p:nvGrpSpPr>
          <p:cNvPr id="26" name="Group 26"/>
          <p:cNvGrpSpPr/>
          <p:nvPr/>
        </p:nvGrpSpPr>
        <p:grpSpPr>
          <a:xfrm>
            <a:off x="15016796" y="3477891"/>
            <a:ext cx="2039763" cy="2039763"/>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B41C9"/>
            </a:solidFill>
          </p:spPr>
        </p:sp>
      </p:grpSp>
      <p:sp>
        <p:nvSpPr>
          <p:cNvPr id="28" name="Freeform 28"/>
          <p:cNvSpPr/>
          <p:nvPr/>
        </p:nvSpPr>
        <p:spPr>
          <a:xfrm>
            <a:off x="1889272" y="3918061"/>
            <a:ext cx="1183241" cy="1066396"/>
          </a:xfrm>
          <a:custGeom>
            <a:avLst/>
            <a:gdLst/>
            <a:ahLst/>
            <a:cxnLst/>
            <a:rect l="l" t="t" r="r" b="b"/>
            <a:pathLst>
              <a:path w="1183241" h="1066396">
                <a:moveTo>
                  <a:pt x="0" y="0"/>
                </a:moveTo>
                <a:lnTo>
                  <a:pt x="1183241" y="0"/>
                </a:lnTo>
                <a:lnTo>
                  <a:pt x="1183241" y="1066396"/>
                </a:lnTo>
                <a:lnTo>
                  <a:pt x="0" y="106639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9" name="Freeform 29"/>
          <p:cNvSpPr/>
          <p:nvPr/>
        </p:nvSpPr>
        <p:spPr>
          <a:xfrm>
            <a:off x="6292502" y="3718336"/>
            <a:ext cx="1230349" cy="1365159"/>
          </a:xfrm>
          <a:custGeom>
            <a:avLst/>
            <a:gdLst/>
            <a:ahLst/>
            <a:cxnLst/>
            <a:rect l="l" t="t" r="r" b="b"/>
            <a:pathLst>
              <a:path w="1230349" h="1365159">
                <a:moveTo>
                  <a:pt x="0" y="0"/>
                </a:moveTo>
                <a:lnTo>
                  <a:pt x="1230349" y="0"/>
                </a:lnTo>
                <a:lnTo>
                  <a:pt x="1230349" y="1365158"/>
                </a:lnTo>
                <a:lnTo>
                  <a:pt x="0" y="136515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30" name="Freeform 30"/>
          <p:cNvSpPr/>
          <p:nvPr/>
        </p:nvSpPr>
        <p:spPr>
          <a:xfrm>
            <a:off x="10744540" y="3828685"/>
            <a:ext cx="1258935" cy="1314815"/>
          </a:xfrm>
          <a:custGeom>
            <a:avLst/>
            <a:gdLst/>
            <a:ahLst/>
            <a:cxnLst/>
            <a:rect l="l" t="t" r="r" b="b"/>
            <a:pathLst>
              <a:path w="1258935" h="1314815">
                <a:moveTo>
                  <a:pt x="0" y="0"/>
                </a:moveTo>
                <a:lnTo>
                  <a:pt x="1258936" y="0"/>
                </a:lnTo>
                <a:lnTo>
                  <a:pt x="1258936" y="1314815"/>
                </a:lnTo>
                <a:lnTo>
                  <a:pt x="0" y="131481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31" name="Freeform 31"/>
          <p:cNvSpPr/>
          <p:nvPr/>
        </p:nvSpPr>
        <p:spPr>
          <a:xfrm>
            <a:off x="15468550" y="3980948"/>
            <a:ext cx="1210016" cy="968013"/>
          </a:xfrm>
          <a:custGeom>
            <a:avLst/>
            <a:gdLst/>
            <a:ahLst/>
            <a:cxnLst/>
            <a:rect l="l" t="t" r="r" b="b"/>
            <a:pathLst>
              <a:path w="1210016" h="968013">
                <a:moveTo>
                  <a:pt x="0" y="0"/>
                </a:moveTo>
                <a:lnTo>
                  <a:pt x="1210016" y="0"/>
                </a:lnTo>
                <a:lnTo>
                  <a:pt x="1210016" y="968013"/>
                </a:lnTo>
                <a:lnTo>
                  <a:pt x="0" y="96801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32" name="TextBox 32"/>
          <p:cNvSpPr txBox="1"/>
          <p:nvPr/>
        </p:nvSpPr>
        <p:spPr>
          <a:xfrm>
            <a:off x="14987423" y="1181373"/>
            <a:ext cx="1275835" cy="266700"/>
          </a:xfrm>
          <a:prstGeom prst="rect">
            <a:avLst/>
          </a:prstGeom>
        </p:spPr>
        <p:txBody>
          <a:bodyPr lIns="0" tIns="0" rIns="0" bIns="0" rtlCol="0" anchor="t">
            <a:spAutoFit/>
          </a:bodyPr>
          <a:lstStyle/>
          <a:p>
            <a:pPr>
              <a:lnSpc>
                <a:spcPts val="2160"/>
              </a:lnSpc>
            </a:pPr>
            <a:r>
              <a:rPr lang="en-US" sz="1800">
                <a:solidFill>
                  <a:srgbClr val="FFFFFF"/>
                </a:solidFill>
                <a:latin typeface="Montserrat"/>
              </a:rPr>
              <a:t>Search . . .</a:t>
            </a:r>
          </a:p>
        </p:txBody>
      </p:sp>
      <p:sp>
        <p:nvSpPr>
          <p:cNvPr id="33" name="TextBox 33"/>
          <p:cNvSpPr txBox="1"/>
          <p:nvPr/>
        </p:nvSpPr>
        <p:spPr>
          <a:xfrm>
            <a:off x="2601556" y="2207916"/>
            <a:ext cx="13084888" cy="857250"/>
          </a:xfrm>
          <a:prstGeom prst="rect">
            <a:avLst/>
          </a:prstGeom>
        </p:spPr>
        <p:txBody>
          <a:bodyPr lIns="0" tIns="0" rIns="0" bIns="0" rtlCol="0" anchor="t">
            <a:spAutoFit/>
          </a:bodyPr>
          <a:lstStyle/>
          <a:p>
            <a:pPr algn="ctr">
              <a:lnSpc>
                <a:spcPts val="6600"/>
              </a:lnSpc>
            </a:pPr>
            <a:r>
              <a:rPr lang="en-US" sz="6000">
                <a:solidFill>
                  <a:srgbClr val="3B41C9"/>
                </a:solidFill>
                <a:latin typeface="Archive"/>
              </a:rPr>
              <a:t>IMPORTANT POINTS TO REMEMBER</a:t>
            </a:r>
          </a:p>
        </p:txBody>
      </p:sp>
      <p:sp>
        <p:nvSpPr>
          <p:cNvPr id="34" name="TextBox 34"/>
          <p:cNvSpPr txBox="1"/>
          <p:nvPr/>
        </p:nvSpPr>
        <p:spPr>
          <a:xfrm>
            <a:off x="804210" y="6849250"/>
            <a:ext cx="3714403" cy="2093595"/>
          </a:xfrm>
          <a:prstGeom prst="rect">
            <a:avLst/>
          </a:prstGeom>
        </p:spPr>
        <p:txBody>
          <a:bodyPr lIns="0" tIns="0" rIns="0" bIns="0" rtlCol="0" anchor="t">
            <a:spAutoFit/>
          </a:bodyPr>
          <a:lstStyle/>
          <a:p>
            <a:pPr marL="518163" lvl="1" indent="-259082">
              <a:lnSpc>
                <a:spcPts val="3360"/>
              </a:lnSpc>
              <a:buFont typeface="Arial"/>
              <a:buChar char="•"/>
            </a:pPr>
            <a:r>
              <a:rPr lang="en-US" sz="2400">
                <a:solidFill>
                  <a:srgbClr val="3B41C9"/>
                </a:solidFill>
                <a:latin typeface="Montserrat"/>
              </a:rPr>
              <a:t>java.awt.event.*</a:t>
            </a:r>
          </a:p>
          <a:p>
            <a:pPr marL="518163" lvl="1" indent="-259082">
              <a:lnSpc>
                <a:spcPts val="3360"/>
              </a:lnSpc>
              <a:buFont typeface="Arial"/>
              <a:buChar char="•"/>
            </a:pPr>
            <a:r>
              <a:rPr lang="en-US" sz="2400">
                <a:solidFill>
                  <a:srgbClr val="3B41C9"/>
                </a:solidFill>
                <a:latin typeface="Montserrat"/>
              </a:rPr>
              <a:t>javax.swing.event.*</a:t>
            </a:r>
          </a:p>
          <a:p>
            <a:pPr marL="518163" lvl="1" indent="-259082">
              <a:lnSpc>
                <a:spcPts val="3360"/>
              </a:lnSpc>
              <a:buFont typeface="Arial"/>
              <a:buChar char="•"/>
            </a:pPr>
            <a:r>
              <a:rPr lang="en-US" sz="2400">
                <a:solidFill>
                  <a:srgbClr val="3B41C9"/>
                </a:solidFill>
                <a:latin typeface="Montserrat"/>
              </a:rPr>
              <a:t>java.beans.PropertyChangeEvent</a:t>
            </a:r>
          </a:p>
          <a:p>
            <a:pPr>
              <a:lnSpc>
                <a:spcPts val="3360"/>
              </a:lnSpc>
            </a:pPr>
            <a:endParaRPr lang="en-US" sz="2400">
              <a:solidFill>
                <a:srgbClr val="3B41C9"/>
              </a:solidFill>
              <a:latin typeface="Montserrat"/>
            </a:endParaRPr>
          </a:p>
        </p:txBody>
      </p:sp>
      <p:sp>
        <p:nvSpPr>
          <p:cNvPr id="35" name="TextBox 35"/>
          <p:cNvSpPr txBox="1"/>
          <p:nvPr/>
        </p:nvSpPr>
        <p:spPr>
          <a:xfrm>
            <a:off x="5271915" y="6835685"/>
            <a:ext cx="3271523" cy="1577974"/>
          </a:xfrm>
          <a:prstGeom prst="rect">
            <a:avLst/>
          </a:prstGeom>
        </p:spPr>
        <p:txBody>
          <a:bodyPr lIns="0" tIns="0" rIns="0" bIns="0" rtlCol="0" anchor="t">
            <a:spAutoFit/>
          </a:bodyPr>
          <a:lstStyle/>
          <a:p>
            <a:pPr marL="388626" lvl="1" indent="-194313">
              <a:lnSpc>
                <a:spcPts val="2520"/>
              </a:lnSpc>
              <a:buFont typeface="Arial"/>
              <a:buChar char="•"/>
            </a:pPr>
            <a:r>
              <a:rPr lang="en-US" sz="1800">
                <a:solidFill>
                  <a:srgbClr val="3B41C9"/>
                </a:solidFill>
                <a:latin typeface="Montserrat"/>
              </a:rPr>
              <a:t>GUI</a:t>
            </a:r>
          </a:p>
          <a:p>
            <a:pPr marL="388626" lvl="1" indent="-194313">
              <a:lnSpc>
                <a:spcPts val="2520"/>
              </a:lnSpc>
              <a:buFont typeface="Arial"/>
              <a:buChar char="•"/>
            </a:pPr>
            <a:r>
              <a:rPr lang="en-US" sz="1800">
                <a:solidFill>
                  <a:srgbClr val="3B41C9"/>
                </a:solidFill>
                <a:latin typeface="Montserrat"/>
              </a:rPr>
              <a:t>Components</a:t>
            </a:r>
          </a:p>
          <a:p>
            <a:pPr marL="388626" lvl="1" indent="-194313">
              <a:lnSpc>
                <a:spcPts val="2520"/>
              </a:lnSpc>
              <a:buFont typeface="Arial"/>
              <a:buChar char="•"/>
            </a:pPr>
            <a:r>
              <a:rPr lang="en-US" sz="1800">
                <a:solidFill>
                  <a:srgbClr val="3B41C9"/>
                </a:solidFill>
                <a:latin typeface="Montserrat"/>
              </a:rPr>
              <a:t>Creating a report</a:t>
            </a:r>
          </a:p>
          <a:p>
            <a:pPr marL="388626" lvl="1" indent="-194313">
              <a:lnSpc>
                <a:spcPts val="2520"/>
              </a:lnSpc>
              <a:buFont typeface="Arial"/>
              <a:buChar char="•"/>
            </a:pPr>
            <a:r>
              <a:rPr lang="en-US" sz="1800">
                <a:solidFill>
                  <a:srgbClr val="3B41C9"/>
                </a:solidFill>
                <a:latin typeface="Montserrat"/>
              </a:rPr>
              <a:t>Sub Reporting</a:t>
            </a:r>
          </a:p>
          <a:p>
            <a:pPr>
              <a:lnSpc>
                <a:spcPts val="2520"/>
              </a:lnSpc>
            </a:pPr>
            <a:endParaRPr lang="en-US" sz="1800">
              <a:solidFill>
                <a:srgbClr val="3B41C9"/>
              </a:solidFill>
              <a:latin typeface="Montserrat"/>
            </a:endParaRPr>
          </a:p>
        </p:txBody>
      </p:sp>
      <p:sp>
        <p:nvSpPr>
          <p:cNvPr id="36" name="TextBox 36"/>
          <p:cNvSpPr txBox="1"/>
          <p:nvPr/>
        </p:nvSpPr>
        <p:spPr>
          <a:xfrm>
            <a:off x="803856" y="5850395"/>
            <a:ext cx="3271523" cy="389255"/>
          </a:xfrm>
          <a:prstGeom prst="rect">
            <a:avLst/>
          </a:prstGeom>
        </p:spPr>
        <p:txBody>
          <a:bodyPr lIns="0" tIns="0" rIns="0" bIns="0" rtlCol="0" anchor="t">
            <a:spAutoFit/>
          </a:bodyPr>
          <a:lstStyle/>
          <a:p>
            <a:pPr algn="ctr">
              <a:lnSpc>
                <a:spcPts val="3219"/>
              </a:lnSpc>
            </a:pPr>
            <a:r>
              <a:rPr lang="en-US" sz="2299">
                <a:solidFill>
                  <a:srgbClr val="3B41C9"/>
                </a:solidFill>
                <a:latin typeface="Montserrat Classic Bold"/>
              </a:rPr>
              <a:t>ACTION LISTENERS</a:t>
            </a:r>
          </a:p>
        </p:txBody>
      </p:sp>
      <p:sp>
        <p:nvSpPr>
          <p:cNvPr id="37" name="TextBox 37"/>
          <p:cNvSpPr txBox="1"/>
          <p:nvPr/>
        </p:nvSpPr>
        <p:spPr>
          <a:xfrm>
            <a:off x="9739620" y="5850395"/>
            <a:ext cx="3271523" cy="789305"/>
          </a:xfrm>
          <a:prstGeom prst="rect">
            <a:avLst/>
          </a:prstGeom>
        </p:spPr>
        <p:txBody>
          <a:bodyPr lIns="0" tIns="0" rIns="0" bIns="0" rtlCol="0" anchor="t">
            <a:spAutoFit/>
          </a:bodyPr>
          <a:lstStyle/>
          <a:p>
            <a:pPr algn="ctr">
              <a:lnSpc>
                <a:spcPts val="3219"/>
              </a:lnSpc>
            </a:pPr>
            <a:r>
              <a:rPr lang="en-US" sz="2299">
                <a:solidFill>
                  <a:srgbClr val="3B41C9"/>
                </a:solidFill>
                <a:latin typeface="Montserrat Classic Bold"/>
              </a:rPr>
              <a:t>JFRAME OPERATIONS</a:t>
            </a:r>
          </a:p>
        </p:txBody>
      </p:sp>
      <p:sp>
        <p:nvSpPr>
          <p:cNvPr id="38" name="TextBox 38"/>
          <p:cNvSpPr txBox="1"/>
          <p:nvPr/>
        </p:nvSpPr>
        <p:spPr>
          <a:xfrm>
            <a:off x="5271915" y="6079630"/>
            <a:ext cx="3271523" cy="389255"/>
          </a:xfrm>
          <a:prstGeom prst="rect">
            <a:avLst/>
          </a:prstGeom>
        </p:spPr>
        <p:txBody>
          <a:bodyPr lIns="0" tIns="0" rIns="0" bIns="0" rtlCol="0" anchor="t">
            <a:spAutoFit/>
          </a:bodyPr>
          <a:lstStyle/>
          <a:p>
            <a:pPr algn="ctr">
              <a:lnSpc>
                <a:spcPts val="3219"/>
              </a:lnSpc>
            </a:pPr>
            <a:r>
              <a:rPr lang="en-US" sz="2299">
                <a:solidFill>
                  <a:srgbClr val="3B41C9"/>
                </a:solidFill>
                <a:latin typeface="Montserrat Classic Bold"/>
              </a:rPr>
              <a:t>JASPER REPORTING</a:t>
            </a:r>
          </a:p>
        </p:txBody>
      </p:sp>
      <p:sp>
        <p:nvSpPr>
          <p:cNvPr id="39" name="TextBox 39"/>
          <p:cNvSpPr txBox="1"/>
          <p:nvPr/>
        </p:nvSpPr>
        <p:spPr>
          <a:xfrm>
            <a:off x="9739620" y="7011175"/>
            <a:ext cx="3271523" cy="945832"/>
          </a:xfrm>
          <a:prstGeom prst="rect">
            <a:avLst/>
          </a:prstGeom>
        </p:spPr>
        <p:txBody>
          <a:bodyPr lIns="0" tIns="0" rIns="0" bIns="0" rtlCol="0" anchor="t">
            <a:spAutoFit/>
          </a:bodyPr>
          <a:lstStyle/>
          <a:p>
            <a:pPr marL="388626" lvl="1" indent="-194313">
              <a:lnSpc>
                <a:spcPts val="2520"/>
              </a:lnSpc>
              <a:buFont typeface="Arial"/>
              <a:buChar char="•"/>
            </a:pPr>
            <a:r>
              <a:rPr lang="en-US" sz="1800">
                <a:solidFill>
                  <a:srgbClr val="3B41C9"/>
                </a:solidFill>
                <a:latin typeface="Montserrat"/>
              </a:rPr>
              <a:t>EXIT_ON_CLOSE</a:t>
            </a:r>
          </a:p>
          <a:p>
            <a:pPr marL="388626" lvl="1" indent="-194313">
              <a:lnSpc>
                <a:spcPts val="2520"/>
              </a:lnSpc>
              <a:buFont typeface="Arial"/>
              <a:buChar char="•"/>
            </a:pPr>
            <a:r>
              <a:rPr lang="en-US" sz="1800">
                <a:solidFill>
                  <a:srgbClr val="3B41C9"/>
                </a:solidFill>
                <a:latin typeface="Montserrat"/>
              </a:rPr>
              <a:t>DO_NOTHING</a:t>
            </a:r>
          </a:p>
          <a:p>
            <a:pPr marL="388626" lvl="1" indent="-194313">
              <a:lnSpc>
                <a:spcPts val="2520"/>
              </a:lnSpc>
              <a:buFont typeface="Arial"/>
              <a:buChar char="•"/>
            </a:pPr>
            <a:r>
              <a:rPr lang="en-US" sz="1800">
                <a:solidFill>
                  <a:srgbClr val="3B41C9"/>
                </a:solidFill>
                <a:latin typeface="Montserrat"/>
              </a:rPr>
              <a:t>DISPOSE</a:t>
            </a:r>
          </a:p>
        </p:txBody>
      </p:sp>
      <p:sp>
        <p:nvSpPr>
          <p:cNvPr id="40" name="TextBox 40"/>
          <p:cNvSpPr txBox="1"/>
          <p:nvPr/>
        </p:nvSpPr>
        <p:spPr>
          <a:xfrm>
            <a:off x="14351891" y="5776099"/>
            <a:ext cx="3759526" cy="389255"/>
          </a:xfrm>
          <a:prstGeom prst="rect">
            <a:avLst/>
          </a:prstGeom>
        </p:spPr>
        <p:txBody>
          <a:bodyPr lIns="0" tIns="0" rIns="0" bIns="0" rtlCol="0" anchor="t">
            <a:spAutoFit/>
          </a:bodyPr>
          <a:lstStyle/>
          <a:p>
            <a:pPr algn="ctr">
              <a:lnSpc>
                <a:spcPts val="3219"/>
              </a:lnSpc>
            </a:pPr>
            <a:r>
              <a:rPr lang="en-US" sz="2299">
                <a:solidFill>
                  <a:srgbClr val="3B41C9"/>
                </a:solidFill>
                <a:latin typeface="Montserrat Classic Bold"/>
              </a:rPr>
              <a:t>SOFTWARE FINALIZING</a:t>
            </a:r>
          </a:p>
        </p:txBody>
      </p:sp>
      <p:sp>
        <p:nvSpPr>
          <p:cNvPr id="41" name="TextBox 41"/>
          <p:cNvSpPr txBox="1"/>
          <p:nvPr/>
        </p:nvSpPr>
        <p:spPr>
          <a:xfrm>
            <a:off x="14400916" y="6837431"/>
            <a:ext cx="3271523" cy="945832"/>
          </a:xfrm>
          <a:prstGeom prst="rect">
            <a:avLst/>
          </a:prstGeom>
        </p:spPr>
        <p:txBody>
          <a:bodyPr lIns="0" tIns="0" rIns="0" bIns="0" rtlCol="0" anchor="t">
            <a:spAutoFit/>
          </a:bodyPr>
          <a:lstStyle/>
          <a:p>
            <a:pPr marL="388626" lvl="1" indent="-194313">
              <a:lnSpc>
                <a:spcPts val="2520"/>
              </a:lnSpc>
              <a:buFont typeface="Arial"/>
              <a:buChar char="•"/>
            </a:pPr>
            <a:r>
              <a:rPr lang="en-US" sz="1800">
                <a:solidFill>
                  <a:srgbClr val="3B41C9"/>
                </a:solidFill>
                <a:latin typeface="Montserrat"/>
              </a:rPr>
              <a:t>Logger</a:t>
            </a:r>
          </a:p>
          <a:p>
            <a:pPr marL="388626" lvl="1" indent="-194313">
              <a:lnSpc>
                <a:spcPts val="2520"/>
              </a:lnSpc>
              <a:buFont typeface="Arial"/>
              <a:buChar char="•"/>
            </a:pPr>
            <a:r>
              <a:rPr lang="en-US" sz="1800">
                <a:solidFill>
                  <a:srgbClr val="3B41C9"/>
                </a:solidFill>
                <a:latin typeface="Montserrat"/>
              </a:rPr>
              <a:t>Unit Testing</a:t>
            </a:r>
          </a:p>
          <a:p>
            <a:pPr marL="388626" lvl="1" indent="-194313">
              <a:lnSpc>
                <a:spcPts val="2520"/>
              </a:lnSpc>
              <a:buFont typeface="Arial"/>
              <a:buChar char="•"/>
            </a:pPr>
            <a:r>
              <a:rPr lang="en-US" sz="1800">
                <a:solidFill>
                  <a:srgbClr val="3B41C9"/>
                </a:solidFill>
                <a:latin typeface="Montserrat"/>
              </a:rPr>
              <a:t>jar, exe and setup files</a:t>
            </a:r>
          </a:p>
        </p:txBody>
      </p:sp>
      <p:sp>
        <p:nvSpPr>
          <p:cNvPr id="42" name="TextBox 42"/>
          <p:cNvSpPr txBox="1"/>
          <p:nvPr/>
        </p:nvSpPr>
        <p:spPr>
          <a:xfrm>
            <a:off x="803856" y="1092417"/>
            <a:ext cx="1468380" cy="389255"/>
          </a:xfrm>
          <a:prstGeom prst="rect">
            <a:avLst/>
          </a:prstGeom>
        </p:spPr>
        <p:txBody>
          <a:bodyPr lIns="0" tIns="0" rIns="0" bIns="0" rtlCol="0" anchor="t">
            <a:spAutoFit/>
          </a:bodyPr>
          <a:lstStyle/>
          <a:p>
            <a:pPr algn="r">
              <a:lnSpc>
                <a:spcPts val="3220"/>
              </a:lnSpc>
            </a:pPr>
            <a:r>
              <a:rPr lang="en-US" sz="2300">
                <a:solidFill>
                  <a:srgbClr val="3B41C9"/>
                </a:solidFill>
                <a:latin typeface="Montserrat Classic Bold"/>
              </a:rPr>
              <a:t>BY</a:t>
            </a:r>
          </a:p>
        </p:txBody>
      </p:sp>
      <p:sp>
        <p:nvSpPr>
          <p:cNvPr id="43" name="TextBox 43"/>
          <p:cNvSpPr txBox="1"/>
          <p:nvPr/>
        </p:nvSpPr>
        <p:spPr>
          <a:xfrm>
            <a:off x="2387138" y="1111554"/>
            <a:ext cx="2873700" cy="389255"/>
          </a:xfrm>
          <a:prstGeom prst="rect">
            <a:avLst/>
          </a:prstGeom>
        </p:spPr>
        <p:txBody>
          <a:bodyPr lIns="0" tIns="0" rIns="0" bIns="0" rtlCol="0" anchor="t">
            <a:spAutoFit/>
          </a:bodyPr>
          <a:lstStyle/>
          <a:p>
            <a:pPr>
              <a:lnSpc>
                <a:spcPts val="3220"/>
              </a:lnSpc>
            </a:pPr>
            <a:r>
              <a:rPr lang="en-US" sz="2300">
                <a:solidFill>
                  <a:srgbClr val="3B41C9"/>
                </a:solidFill>
                <a:latin typeface="Montserrat"/>
              </a:rPr>
              <a:t>Pasindu Mahima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306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4" name="Freeform 4"/>
          <p:cNvSpPr/>
          <p:nvPr/>
        </p:nvSpPr>
        <p:spPr>
          <a:xfrm>
            <a:off x="16751921" y="110234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853680" y="120410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0764451" y="1310857"/>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4796729" y="-80952"/>
            <a:ext cx="2366598" cy="1183299"/>
          </a:xfrm>
          <a:custGeom>
            <a:avLst/>
            <a:gdLst/>
            <a:ahLst/>
            <a:cxnLst/>
            <a:rect l="l" t="t" r="r" b="b"/>
            <a:pathLst>
              <a:path w="2366598" h="1183299">
                <a:moveTo>
                  <a:pt x="0" y="0"/>
                </a:moveTo>
                <a:lnTo>
                  <a:pt x="2366598" y="0"/>
                </a:lnTo>
                <a:lnTo>
                  <a:pt x="2366598" y="1183299"/>
                </a:lnTo>
                <a:lnTo>
                  <a:pt x="0" y="11832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TextBox 9"/>
          <p:cNvSpPr txBox="1"/>
          <p:nvPr/>
        </p:nvSpPr>
        <p:spPr>
          <a:xfrm>
            <a:off x="14987423" y="1181373"/>
            <a:ext cx="1275835" cy="266700"/>
          </a:xfrm>
          <a:prstGeom prst="rect">
            <a:avLst/>
          </a:prstGeom>
        </p:spPr>
        <p:txBody>
          <a:bodyPr lIns="0" tIns="0" rIns="0" bIns="0" rtlCol="0" anchor="t">
            <a:spAutoFit/>
          </a:bodyPr>
          <a:lstStyle/>
          <a:p>
            <a:pPr>
              <a:lnSpc>
                <a:spcPts val="2160"/>
              </a:lnSpc>
            </a:pPr>
            <a:r>
              <a:rPr lang="en-US" sz="1800">
                <a:solidFill>
                  <a:srgbClr val="FFFFFF"/>
                </a:solidFill>
                <a:latin typeface="Montserrat"/>
              </a:rPr>
              <a:t>Search . . .</a:t>
            </a:r>
          </a:p>
        </p:txBody>
      </p:sp>
      <p:sp>
        <p:nvSpPr>
          <p:cNvPr id="10" name="TextBox 10"/>
          <p:cNvSpPr txBox="1"/>
          <p:nvPr/>
        </p:nvSpPr>
        <p:spPr>
          <a:xfrm>
            <a:off x="803856" y="1092417"/>
            <a:ext cx="1468380" cy="389255"/>
          </a:xfrm>
          <a:prstGeom prst="rect">
            <a:avLst/>
          </a:prstGeom>
        </p:spPr>
        <p:txBody>
          <a:bodyPr lIns="0" tIns="0" rIns="0" bIns="0" rtlCol="0" anchor="t">
            <a:spAutoFit/>
          </a:bodyPr>
          <a:lstStyle/>
          <a:p>
            <a:pPr algn="r">
              <a:lnSpc>
                <a:spcPts val="3220"/>
              </a:lnSpc>
            </a:pPr>
            <a:r>
              <a:rPr lang="en-US" sz="2300">
                <a:solidFill>
                  <a:srgbClr val="3B41C9"/>
                </a:solidFill>
                <a:latin typeface="Montserrat Classic Bold"/>
              </a:rPr>
              <a:t>BY</a:t>
            </a:r>
          </a:p>
        </p:txBody>
      </p:sp>
      <p:sp>
        <p:nvSpPr>
          <p:cNvPr id="11" name="TextBox 11"/>
          <p:cNvSpPr txBox="1"/>
          <p:nvPr/>
        </p:nvSpPr>
        <p:spPr>
          <a:xfrm>
            <a:off x="2387138" y="1111554"/>
            <a:ext cx="2873700" cy="389255"/>
          </a:xfrm>
          <a:prstGeom prst="rect">
            <a:avLst/>
          </a:prstGeom>
        </p:spPr>
        <p:txBody>
          <a:bodyPr lIns="0" tIns="0" rIns="0" bIns="0" rtlCol="0" anchor="t">
            <a:spAutoFit/>
          </a:bodyPr>
          <a:lstStyle/>
          <a:p>
            <a:pPr>
              <a:lnSpc>
                <a:spcPts val="3220"/>
              </a:lnSpc>
            </a:pPr>
            <a:r>
              <a:rPr lang="en-US" sz="2300">
                <a:solidFill>
                  <a:srgbClr val="3B41C9"/>
                </a:solidFill>
                <a:latin typeface="Montserrat"/>
              </a:rPr>
              <a:t>Pasindu Mahima</a:t>
            </a:r>
          </a:p>
        </p:txBody>
      </p:sp>
      <p:sp>
        <p:nvSpPr>
          <p:cNvPr id="12" name="TextBox 12"/>
          <p:cNvSpPr txBox="1"/>
          <p:nvPr/>
        </p:nvSpPr>
        <p:spPr>
          <a:xfrm>
            <a:off x="1718040" y="1938924"/>
            <a:ext cx="12734336" cy="828653"/>
          </a:xfrm>
          <a:prstGeom prst="rect">
            <a:avLst/>
          </a:prstGeom>
        </p:spPr>
        <p:txBody>
          <a:bodyPr lIns="0" tIns="0" rIns="0" bIns="0" rtlCol="0" anchor="t">
            <a:spAutoFit/>
          </a:bodyPr>
          <a:lstStyle/>
          <a:p>
            <a:pPr>
              <a:lnSpc>
                <a:spcPts val="6826"/>
              </a:lnSpc>
            </a:pPr>
            <a:r>
              <a:rPr lang="en-US" sz="4875">
                <a:solidFill>
                  <a:srgbClr val="3B41C9"/>
                </a:solidFill>
                <a:latin typeface="Canva Sans Bold"/>
              </a:rPr>
              <a:t>keyPressed / keyReleased / keyTyped</a:t>
            </a:r>
          </a:p>
        </p:txBody>
      </p:sp>
      <p:sp>
        <p:nvSpPr>
          <p:cNvPr id="13" name="TextBox 13"/>
          <p:cNvSpPr txBox="1"/>
          <p:nvPr/>
        </p:nvSpPr>
        <p:spPr>
          <a:xfrm>
            <a:off x="1748582" y="3310502"/>
            <a:ext cx="7024511" cy="549557"/>
          </a:xfrm>
          <a:prstGeom prst="rect">
            <a:avLst/>
          </a:prstGeom>
        </p:spPr>
        <p:txBody>
          <a:bodyPr lIns="0" tIns="0" rIns="0" bIns="0" rtlCol="0" anchor="t">
            <a:spAutoFit/>
          </a:bodyPr>
          <a:lstStyle/>
          <a:p>
            <a:pPr algn="ctr">
              <a:lnSpc>
                <a:spcPts val="4450"/>
              </a:lnSpc>
              <a:spcBef>
                <a:spcPct val="0"/>
              </a:spcBef>
            </a:pPr>
            <a:r>
              <a:rPr lang="en-US" sz="3709">
                <a:solidFill>
                  <a:srgbClr val="3B41C9"/>
                </a:solidFill>
                <a:latin typeface="Montserrat"/>
              </a:rPr>
              <a:t>Special Points to remember - </a:t>
            </a:r>
          </a:p>
        </p:txBody>
      </p:sp>
      <p:sp>
        <p:nvSpPr>
          <p:cNvPr id="14" name="TextBox 14"/>
          <p:cNvSpPr txBox="1"/>
          <p:nvPr/>
        </p:nvSpPr>
        <p:spPr>
          <a:xfrm>
            <a:off x="1712527" y="4021984"/>
            <a:ext cx="16230600" cy="6277736"/>
          </a:xfrm>
          <a:prstGeom prst="rect">
            <a:avLst/>
          </a:prstGeom>
        </p:spPr>
        <p:txBody>
          <a:bodyPr lIns="0" tIns="0" rIns="0" bIns="0" rtlCol="0" anchor="t">
            <a:spAutoFit/>
          </a:bodyPr>
          <a:lstStyle/>
          <a:p>
            <a:pPr marL="554870" lvl="1" indent="-277435">
              <a:lnSpc>
                <a:spcPts val="3598"/>
              </a:lnSpc>
              <a:buFont typeface="Arial"/>
              <a:buChar char="•"/>
            </a:pPr>
            <a:r>
              <a:rPr lang="en-US" sz="2570">
                <a:solidFill>
                  <a:srgbClr val="3B41C9"/>
                </a:solidFill>
                <a:latin typeface="Canva Sans"/>
              </a:rPr>
              <a:t>Space Bar:</a:t>
            </a:r>
          </a:p>
          <a:p>
            <a:pPr marL="1109740" lvl="2" indent="-369913">
              <a:lnSpc>
                <a:spcPts val="3598"/>
              </a:lnSpc>
              <a:buFont typeface="Arial"/>
              <a:buChar char="⚬"/>
            </a:pPr>
            <a:r>
              <a:rPr lang="en-US" sz="2570">
                <a:solidFill>
                  <a:srgbClr val="3B41C9"/>
                </a:solidFill>
                <a:latin typeface="Canva Sans"/>
              </a:rPr>
              <a:t>VK_SPACE</a:t>
            </a:r>
          </a:p>
          <a:p>
            <a:pPr marL="1109740" lvl="2" indent="-369913">
              <a:lnSpc>
                <a:spcPts val="3598"/>
              </a:lnSpc>
              <a:buFont typeface="Arial"/>
              <a:buChar char="⚬"/>
            </a:pPr>
            <a:r>
              <a:rPr lang="en-US" sz="2570">
                <a:solidFill>
                  <a:srgbClr val="3B41C9"/>
                </a:solidFill>
                <a:latin typeface="Canva Sans"/>
              </a:rPr>
              <a:t>Integer Value: 32</a:t>
            </a:r>
          </a:p>
          <a:p>
            <a:pPr marL="554870" lvl="1" indent="-277435">
              <a:lnSpc>
                <a:spcPts val="3598"/>
              </a:lnSpc>
              <a:buFont typeface="Arial"/>
              <a:buChar char="•"/>
            </a:pPr>
            <a:r>
              <a:rPr lang="en-US" sz="2570">
                <a:solidFill>
                  <a:srgbClr val="3B41C9"/>
                </a:solidFill>
                <a:latin typeface="Canva Sans"/>
              </a:rPr>
              <a:t>Letter 'a':</a:t>
            </a:r>
          </a:p>
          <a:p>
            <a:pPr marL="1109740" lvl="2" indent="-369913">
              <a:lnSpc>
                <a:spcPts val="3598"/>
              </a:lnSpc>
              <a:buFont typeface="Arial"/>
              <a:buChar char="⚬"/>
            </a:pPr>
            <a:r>
              <a:rPr lang="en-US" sz="2570">
                <a:solidFill>
                  <a:srgbClr val="3B41C9"/>
                </a:solidFill>
                <a:latin typeface="Canva Sans"/>
              </a:rPr>
              <a:t>VK_A</a:t>
            </a:r>
          </a:p>
          <a:p>
            <a:pPr marL="1109740" lvl="2" indent="-369913">
              <a:lnSpc>
                <a:spcPts val="3598"/>
              </a:lnSpc>
              <a:buFont typeface="Arial"/>
              <a:buChar char="⚬"/>
            </a:pPr>
            <a:r>
              <a:rPr lang="en-US" sz="2570">
                <a:solidFill>
                  <a:srgbClr val="3B41C9"/>
                </a:solidFill>
                <a:latin typeface="Canva Sans"/>
              </a:rPr>
              <a:t>Integer Value: 65</a:t>
            </a:r>
          </a:p>
          <a:p>
            <a:pPr marL="1109740" lvl="2" indent="-369913">
              <a:lnSpc>
                <a:spcPts val="3598"/>
              </a:lnSpc>
              <a:buFont typeface="Arial"/>
              <a:buChar char="⚬"/>
            </a:pPr>
            <a:r>
              <a:rPr lang="en-US" sz="2570">
                <a:solidFill>
                  <a:srgbClr val="3B41C9"/>
                </a:solidFill>
                <a:latin typeface="Canva Sans"/>
              </a:rPr>
              <a:t>Note: The value corresponds to both lowercase 'a' and uppercase 'A' because the KeyEvent distinguishes the case through other means (e.g., checking if the Shift modifier is active).</a:t>
            </a:r>
          </a:p>
          <a:p>
            <a:pPr marL="554870" lvl="1" indent="-277435">
              <a:lnSpc>
                <a:spcPts val="3598"/>
              </a:lnSpc>
              <a:buFont typeface="Arial"/>
              <a:buChar char="•"/>
            </a:pPr>
            <a:r>
              <a:rPr lang="en-US" sz="2570">
                <a:solidFill>
                  <a:srgbClr val="3B41C9"/>
                </a:solidFill>
                <a:latin typeface="Canva Sans"/>
              </a:rPr>
              <a:t>Letter 'A':</a:t>
            </a:r>
          </a:p>
          <a:p>
            <a:pPr marL="1109740" lvl="2" indent="-369913">
              <a:lnSpc>
                <a:spcPts val="3598"/>
              </a:lnSpc>
              <a:buFont typeface="Arial"/>
              <a:buChar char="⚬"/>
            </a:pPr>
            <a:r>
              <a:rPr lang="en-US" sz="2570">
                <a:solidFill>
                  <a:srgbClr val="3B41C9"/>
                </a:solidFill>
                <a:latin typeface="Canva Sans"/>
              </a:rPr>
              <a:t>Also VK_A</a:t>
            </a:r>
          </a:p>
          <a:p>
            <a:pPr marL="1109740" lvl="2" indent="-369913">
              <a:lnSpc>
                <a:spcPts val="3598"/>
              </a:lnSpc>
              <a:buFont typeface="Arial"/>
              <a:buChar char="⚬"/>
            </a:pPr>
            <a:r>
              <a:rPr lang="en-US" sz="2570">
                <a:solidFill>
                  <a:srgbClr val="3B41C9"/>
                </a:solidFill>
                <a:latin typeface="Canva Sans"/>
              </a:rPr>
              <a:t>Integer Value: 65</a:t>
            </a:r>
          </a:p>
          <a:p>
            <a:pPr marL="1109740" lvl="2" indent="-369913">
              <a:lnSpc>
                <a:spcPts val="3598"/>
              </a:lnSpc>
              <a:buFont typeface="Arial"/>
              <a:buChar char="⚬"/>
            </a:pPr>
            <a:r>
              <a:rPr lang="en-US" sz="2570">
                <a:solidFill>
                  <a:srgbClr val="3B41C9"/>
                </a:solidFill>
                <a:latin typeface="Canva Sans"/>
              </a:rPr>
              <a:t>As mentioned, the key event for both 'A' and 'a' is the same. To determine if it's an uppercase 'A', you'd typically check if the Shift key is pressed or if the Caps Lock is active.</a:t>
            </a:r>
          </a:p>
          <a:p>
            <a:pPr>
              <a:lnSpc>
                <a:spcPts val="3598"/>
              </a:lnSpc>
            </a:pPr>
            <a:endParaRPr lang="en-US" sz="2570">
              <a:solidFill>
                <a:srgbClr val="3B41C9"/>
              </a:solidFill>
              <a:latin typeface="Canv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306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4" name="Freeform 4"/>
          <p:cNvSpPr/>
          <p:nvPr/>
        </p:nvSpPr>
        <p:spPr>
          <a:xfrm>
            <a:off x="16751921" y="110234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853680" y="120410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0764451" y="1310857"/>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4796729" y="-80952"/>
            <a:ext cx="2366598" cy="1183299"/>
          </a:xfrm>
          <a:custGeom>
            <a:avLst/>
            <a:gdLst/>
            <a:ahLst/>
            <a:cxnLst/>
            <a:rect l="l" t="t" r="r" b="b"/>
            <a:pathLst>
              <a:path w="2366598" h="1183299">
                <a:moveTo>
                  <a:pt x="0" y="0"/>
                </a:moveTo>
                <a:lnTo>
                  <a:pt x="2366598" y="0"/>
                </a:lnTo>
                <a:lnTo>
                  <a:pt x="2366598" y="1183299"/>
                </a:lnTo>
                <a:lnTo>
                  <a:pt x="0" y="11832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TextBox 9"/>
          <p:cNvSpPr txBox="1"/>
          <p:nvPr/>
        </p:nvSpPr>
        <p:spPr>
          <a:xfrm>
            <a:off x="14987423" y="1181373"/>
            <a:ext cx="1275835" cy="266700"/>
          </a:xfrm>
          <a:prstGeom prst="rect">
            <a:avLst/>
          </a:prstGeom>
        </p:spPr>
        <p:txBody>
          <a:bodyPr lIns="0" tIns="0" rIns="0" bIns="0" rtlCol="0" anchor="t">
            <a:spAutoFit/>
          </a:bodyPr>
          <a:lstStyle/>
          <a:p>
            <a:pPr>
              <a:lnSpc>
                <a:spcPts val="2160"/>
              </a:lnSpc>
            </a:pPr>
            <a:r>
              <a:rPr lang="en-US" sz="1800">
                <a:solidFill>
                  <a:srgbClr val="FFFFFF"/>
                </a:solidFill>
                <a:latin typeface="Montserrat"/>
              </a:rPr>
              <a:t>Search . . .</a:t>
            </a:r>
          </a:p>
        </p:txBody>
      </p:sp>
      <p:sp>
        <p:nvSpPr>
          <p:cNvPr id="10" name="TextBox 10"/>
          <p:cNvSpPr txBox="1"/>
          <p:nvPr/>
        </p:nvSpPr>
        <p:spPr>
          <a:xfrm>
            <a:off x="803856" y="1092417"/>
            <a:ext cx="1468380" cy="389255"/>
          </a:xfrm>
          <a:prstGeom prst="rect">
            <a:avLst/>
          </a:prstGeom>
        </p:spPr>
        <p:txBody>
          <a:bodyPr lIns="0" tIns="0" rIns="0" bIns="0" rtlCol="0" anchor="t">
            <a:spAutoFit/>
          </a:bodyPr>
          <a:lstStyle/>
          <a:p>
            <a:pPr algn="r">
              <a:lnSpc>
                <a:spcPts val="3220"/>
              </a:lnSpc>
            </a:pPr>
            <a:r>
              <a:rPr lang="en-US" sz="2300">
                <a:solidFill>
                  <a:srgbClr val="3B41C9"/>
                </a:solidFill>
                <a:latin typeface="Montserrat Classic Bold"/>
              </a:rPr>
              <a:t>BY</a:t>
            </a:r>
          </a:p>
        </p:txBody>
      </p:sp>
      <p:sp>
        <p:nvSpPr>
          <p:cNvPr id="11" name="TextBox 11"/>
          <p:cNvSpPr txBox="1"/>
          <p:nvPr/>
        </p:nvSpPr>
        <p:spPr>
          <a:xfrm>
            <a:off x="2387138" y="1111554"/>
            <a:ext cx="2873700" cy="389255"/>
          </a:xfrm>
          <a:prstGeom prst="rect">
            <a:avLst/>
          </a:prstGeom>
        </p:spPr>
        <p:txBody>
          <a:bodyPr lIns="0" tIns="0" rIns="0" bIns="0" rtlCol="0" anchor="t">
            <a:spAutoFit/>
          </a:bodyPr>
          <a:lstStyle/>
          <a:p>
            <a:pPr>
              <a:lnSpc>
                <a:spcPts val="3220"/>
              </a:lnSpc>
            </a:pPr>
            <a:r>
              <a:rPr lang="en-US" sz="2300">
                <a:solidFill>
                  <a:srgbClr val="3B41C9"/>
                </a:solidFill>
                <a:latin typeface="Montserrat"/>
              </a:rPr>
              <a:t>Pasindu Mahima</a:t>
            </a:r>
          </a:p>
        </p:txBody>
      </p:sp>
      <p:sp>
        <p:nvSpPr>
          <p:cNvPr id="12" name="TextBox 12"/>
          <p:cNvSpPr txBox="1"/>
          <p:nvPr/>
        </p:nvSpPr>
        <p:spPr>
          <a:xfrm>
            <a:off x="1718040" y="1938924"/>
            <a:ext cx="12734336" cy="828653"/>
          </a:xfrm>
          <a:prstGeom prst="rect">
            <a:avLst/>
          </a:prstGeom>
        </p:spPr>
        <p:txBody>
          <a:bodyPr lIns="0" tIns="0" rIns="0" bIns="0" rtlCol="0" anchor="t">
            <a:spAutoFit/>
          </a:bodyPr>
          <a:lstStyle/>
          <a:p>
            <a:pPr>
              <a:lnSpc>
                <a:spcPts val="6826"/>
              </a:lnSpc>
            </a:pPr>
            <a:r>
              <a:rPr lang="en-US" sz="4875">
                <a:solidFill>
                  <a:srgbClr val="3B41C9"/>
                </a:solidFill>
                <a:latin typeface="Canva Sans Bold"/>
              </a:rPr>
              <a:t>keyPressed / keyReleased / keyTyped</a:t>
            </a:r>
          </a:p>
        </p:txBody>
      </p:sp>
      <p:sp>
        <p:nvSpPr>
          <p:cNvPr id="13" name="TextBox 13"/>
          <p:cNvSpPr txBox="1"/>
          <p:nvPr/>
        </p:nvSpPr>
        <p:spPr>
          <a:xfrm>
            <a:off x="1748582" y="3310502"/>
            <a:ext cx="7024511" cy="549557"/>
          </a:xfrm>
          <a:prstGeom prst="rect">
            <a:avLst/>
          </a:prstGeom>
        </p:spPr>
        <p:txBody>
          <a:bodyPr lIns="0" tIns="0" rIns="0" bIns="0" rtlCol="0" anchor="t">
            <a:spAutoFit/>
          </a:bodyPr>
          <a:lstStyle/>
          <a:p>
            <a:pPr algn="ctr">
              <a:lnSpc>
                <a:spcPts val="4450"/>
              </a:lnSpc>
              <a:spcBef>
                <a:spcPct val="0"/>
              </a:spcBef>
            </a:pPr>
            <a:r>
              <a:rPr lang="en-US" sz="3709">
                <a:solidFill>
                  <a:srgbClr val="3B41C9"/>
                </a:solidFill>
                <a:latin typeface="Montserrat"/>
              </a:rPr>
              <a:t>Special Points to remember - </a:t>
            </a:r>
          </a:p>
        </p:txBody>
      </p:sp>
      <p:sp>
        <p:nvSpPr>
          <p:cNvPr id="14" name="TextBox 14"/>
          <p:cNvSpPr txBox="1"/>
          <p:nvPr/>
        </p:nvSpPr>
        <p:spPr>
          <a:xfrm>
            <a:off x="1712527" y="4021984"/>
            <a:ext cx="16575473" cy="2668396"/>
          </a:xfrm>
          <a:prstGeom prst="rect">
            <a:avLst/>
          </a:prstGeom>
        </p:spPr>
        <p:txBody>
          <a:bodyPr lIns="0" tIns="0" rIns="0" bIns="0" rtlCol="0" anchor="t">
            <a:spAutoFit/>
          </a:bodyPr>
          <a:lstStyle/>
          <a:p>
            <a:pPr>
              <a:lnSpc>
                <a:spcPts val="3598"/>
              </a:lnSpc>
            </a:pPr>
            <a:r>
              <a:rPr lang="en-US" sz="2570">
                <a:solidFill>
                  <a:srgbClr val="3B41C9"/>
                </a:solidFill>
                <a:latin typeface="Canva Sans"/>
              </a:rPr>
              <a:t>4.Letter 'z':</a:t>
            </a:r>
          </a:p>
          <a:p>
            <a:pPr marL="554870" lvl="1" indent="-277435">
              <a:lnSpc>
                <a:spcPts val="3598"/>
              </a:lnSpc>
              <a:buFont typeface="Arial"/>
              <a:buChar char="•"/>
            </a:pPr>
            <a:r>
              <a:rPr lang="en-US" sz="2570">
                <a:solidFill>
                  <a:srgbClr val="3B41C9"/>
                </a:solidFill>
                <a:latin typeface="Canva Sans"/>
              </a:rPr>
              <a:t>VK_Z</a:t>
            </a:r>
          </a:p>
          <a:p>
            <a:pPr marL="554870" lvl="1" indent="-277435">
              <a:lnSpc>
                <a:spcPts val="3598"/>
              </a:lnSpc>
              <a:buFont typeface="Arial"/>
              <a:buChar char="•"/>
            </a:pPr>
            <a:r>
              <a:rPr lang="en-US" sz="2570">
                <a:solidFill>
                  <a:srgbClr val="3B41C9"/>
                </a:solidFill>
                <a:latin typeface="Canva Sans"/>
              </a:rPr>
              <a:t>Integer Value: 90</a:t>
            </a:r>
          </a:p>
          <a:p>
            <a:pPr marL="554870" lvl="1" indent="-277435">
              <a:lnSpc>
                <a:spcPts val="3598"/>
              </a:lnSpc>
              <a:buFont typeface="Arial"/>
              <a:buChar char="•"/>
            </a:pPr>
            <a:r>
              <a:rPr lang="en-US" sz="2570">
                <a:solidFill>
                  <a:srgbClr val="3B41C9"/>
                </a:solidFill>
                <a:latin typeface="Canva Sans"/>
              </a:rPr>
              <a:t>Again, this value represents both 'z' and 'Z'. The distinction between the two is based on the state of the Shift key or the Caps Lock.</a:t>
            </a:r>
          </a:p>
          <a:p>
            <a:pPr>
              <a:lnSpc>
                <a:spcPts val="3598"/>
              </a:lnSpc>
            </a:pPr>
            <a:endParaRPr lang="en-US" sz="2570">
              <a:solidFill>
                <a:srgbClr val="3B41C9"/>
              </a:solidFill>
              <a:latin typeface="Canva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306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4" name="Freeform 4"/>
          <p:cNvSpPr/>
          <p:nvPr/>
        </p:nvSpPr>
        <p:spPr>
          <a:xfrm>
            <a:off x="16751921" y="110234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853680" y="120410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930687" y="9024799"/>
            <a:ext cx="467003" cy="467003"/>
          </a:xfrm>
          <a:custGeom>
            <a:avLst/>
            <a:gdLst/>
            <a:ahLst/>
            <a:cxnLst/>
            <a:rect l="l" t="t" r="r" b="b"/>
            <a:pathLst>
              <a:path w="467003" h="467003">
                <a:moveTo>
                  <a:pt x="0" y="0"/>
                </a:moveTo>
                <a:lnTo>
                  <a:pt x="467003" y="0"/>
                </a:lnTo>
                <a:lnTo>
                  <a:pt x="467003"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6303617" y="9024799"/>
            <a:ext cx="467003" cy="467003"/>
          </a:xfrm>
          <a:custGeom>
            <a:avLst/>
            <a:gdLst/>
            <a:ahLst/>
            <a:cxnLst/>
            <a:rect l="l" t="t" r="r" b="b"/>
            <a:pathLst>
              <a:path w="467003" h="467003">
                <a:moveTo>
                  <a:pt x="0" y="0"/>
                </a:moveTo>
                <a:lnTo>
                  <a:pt x="467002" y="0"/>
                </a:lnTo>
                <a:lnTo>
                  <a:pt x="467002"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110959" y="9157850"/>
            <a:ext cx="122046" cy="200900"/>
          </a:xfrm>
          <a:custGeom>
            <a:avLst/>
            <a:gdLst/>
            <a:ahLst/>
            <a:cxnLst/>
            <a:rect l="l" t="t" r="r" b="b"/>
            <a:pathLst>
              <a:path w="122046" h="200900">
                <a:moveTo>
                  <a:pt x="0" y="0"/>
                </a:moveTo>
                <a:lnTo>
                  <a:pt x="122047" y="0"/>
                </a:lnTo>
                <a:lnTo>
                  <a:pt x="122047"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a:off x="16476095" y="9157850"/>
            <a:ext cx="122046" cy="200900"/>
          </a:xfrm>
          <a:custGeom>
            <a:avLst/>
            <a:gdLst/>
            <a:ahLst/>
            <a:cxnLst/>
            <a:rect l="l" t="t" r="r" b="b"/>
            <a:pathLst>
              <a:path w="122046" h="200900">
                <a:moveTo>
                  <a:pt x="0" y="0"/>
                </a:moveTo>
                <a:lnTo>
                  <a:pt x="122046" y="0"/>
                </a:lnTo>
                <a:lnTo>
                  <a:pt x="122046"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0764451" y="1310857"/>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4796729" y="-80952"/>
            <a:ext cx="2366598" cy="1183299"/>
          </a:xfrm>
          <a:custGeom>
            <a:avLst/>
            <a:gdLst/>
            <a:ahLst/>
            <a:cxnLst/>
            <a:rect l="l" t="t" r="r" b="b"/>
            <a:pathLst>
              <a:path w="2366598" h="1183299">
                <a:moveTo>
                  <a:pt x="0" y="0"/>
                </a:moveTo>
                <a:lnTo>
                  <a:pt x="2366598" y="0"/>
                </a:lnTo>
                <a:lnTo>
                  <a:pt x="2366598" y="1183299"/>
                </a:lnTo>
                <a:lnTo>
                  <a:pt x="0" y="11832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1718040" y="4846451"/>
            <a:ext cx="9504215" cy="4584286"/>
          </a:xfrm>
          <a:custGeom>
            <a:avLst/>
            <a:gdLst/>
            <a:ahLst/>
            <a:cxnLst/>
            <a:rect l="l" t="t" r="r" b="b"/>
            <a:pathLst>
              <a:path w="9504215" h="4584286">
                <a:moveTo>
                  <a:pt x="0" y="0"/>
                </a:moveTo>
                <a:lnTo>
                  <a:pt x="9504215" y="0"/>
                </a:lnTo>
                <a:lnTo>
                  <a:pt x="9504215" y="4584285"/>
                </a:lnTo>
                <a:lnTo>
                  <a:pt x="0" y="4584285"/>
                </a:lnTo>
                <a:lnTo>
                  <a:pt x="0" y="0"/>
                </a:lnTo>
                <a:close/>
              </a:path>
            </a:pathLst>
          </a:custGeom>
          <a:blipFill>
            <a:blip r:embed="rId16"/>
            <a:stretch>
              <a:fillRect l="-41592" t="-65122"/>
            </a:stretch>
          </a:blipFill>
        </p:spPr>
      </p:sp>
      <p:sp>
        <p:nvSpPr>
          <p:cNvPr id="14" name="TextBox 14"/>
          <p:cNvSpPr txBox="1"/>
          <p:nvPr/>
        </p:nvSpPr>
        <p:spPr>
          <a:xfrm>
            <a:off x="14987423" y="1181373"/>
            <a:ext cx="1275835" cy="266700"/>
          </a:xfrm>
          <a:prstGeom prst="rect">
            <a:avLst/>
          </a:prstGeom>
        </p:spPr>
        <p:txBody>
          <a:bodyPr lIns="0" tIns="0" rIns="0" bIns="0" rtlCol="0" anchor="t">
            <a:spAutoFit/>
          </a:bodyPr>
          <a:lstStyle/>
          <a:p>
            <a:pPr>
              <a:lnSpc>
                <a:spcPts val="2160"/>
              </a:lnSpc>
            </a:pPr>
            <a:r>
              <a:rPr lang="en-US" sz="1800">
                <a:solidFill>
                  <a:srgbClr val="FFFFFF"/>
                </a:solidFill>
                <a:latin typeface="Montserrat"/>
              </a:rPr>
              <a:t>Search . . .</a:t>
            </a:r>
          </a:p>
        </p:txBody>
      </p:sp>
      <p:sp>
        <p:nvSpPr>
          <p:cNvPr id="15" name="TextBox 15"/>
          <p:cNvSpPr txBox="1"/>
          <p:nvPr/>
        </p:nvSpPr>
        <p:spPr>
          <a:xfrm>
            <a:off x="803856" y="1092417"/>
            <a:ext cx="1468380" cy="389255"/>
          </a:xfrm>
          <a:prstGeom prst="rect">
            <a:avLst/>
          </a:prstGeom>
        </p:spPr>
        <p:txBody>
          <a:bodyPr lIns="0" tIns="0" rIns="0" bIns="0" rtlCol="0" anchor="t">
            <a:spAutoFit/>
          </a:bodyPr>
          <a:lstStyle/>
          <a:p>
            <a:pPr algn="r">
              <a:lnSpc>
                <a:spcPts val="3220"/>
              </a:lnSpc>
            </a:pPr>
            <a:r>
              <a:rPr lang="en-US" sz="2300">
                <a:solidFill>
                  <a:srgbClr val="3B41C9"/>
                </a:solidFill>
                <a:latin typeface="Montserrat Classic Bold"/>
              </a:rPr>
              <a:t>BY</a:t>
            </a:r>
          </a:p>
        </p:txBody>
      </p:sp>
      <p:sp>
        <p:nvSpPr>
          <p:cNvPr id="16" name="TextBox 16"/>
          <p:cNvSpPr txBox="1"/>
          <p:nvPr/>
        </p:nvSpPr>
        <p:spPr>
          <a:xfrm>
            <a:off x="2387138" y="1111554"/>
            <a:ext cx="2873700" cy="389255"/>
          </a:xfrm>
          <a:prstGeom prst="rect">
            <a:avLst/>
          </a:prstGeom>
        </p:spPr>
        <p:txBody>
          <a:bodyPr lIns="0" tIns="0" rIns="0" bIns="0" rtlCol="0" anchor="t">
            <a:spAutoFit/>
          </a:bodyPr>
          <a:lstStyle/>
          <a:p>
            <a:pPr>
              <a:lnSpc>
                <a:spcPts val="3220"/>
              </a:lnSpc>
            </a:pPr>
            <a:r>
              <a:rPr lang="en-US" sz="2300">
                <a:solidFill>
                  <a:srgbClr val="3B41C9"/>
                </a:solidFill>
                <a:latin typeface="Montserrat"/>
              </a:rPr>
              <a:t>Pasindu Mahima</a:t>
            </a:r>
          </a:p>
        </p:txBody>
      </p:sp>
      <p:sp>
        <p:nvSpPr>
          <p:cNvPr id="17" name="TextBox 17"/>
          <p:cNvSpPr txBox="1"/>
          <p:nvPr/>
        </p:nvSpPr>
        <p:spPr>
          <a:xfrm>
            <a:off x="1718040" y="1938924"/>
            <a:ext cx="12734336" cy="2562203"/>
          </a:xfrm>
          <a:prstGeom prst="rect">
            <a:avLst/>
          </a:prstGeom>
        </p:spPr>
        <p:txBody>
          <a:bodyPr lIns="0" tIns="0" rIns="0" bIns="0" rtlCol="0" anchor="t">
            <a:spAutoFit/>
          </a:bodyPr>
          <a:lstStyle/>
          <a:p>
            <a:pPr>
              <a:lnSpc>
                <a:spcPts val="6826"/>
              </a:lnSpc>
            </a:pPr>
            <a:r>
              <a:rPr lang="en-US" sz="4875">
                <a:solidFill>
                  <a:srgbClr val="3B41C9"/>
                </a:solidFill>
                <a:latin typeface="Canva Sans Bold"/>
              </a:rPr>
              <a:t>mouseClicked / mouseEntered / mouseExited / mouseReleased</a:t>
            </a:r>
          </a:p>
          <a:p>
            <a:pPr>
              <a:lnSpc>
                <a:spcPts val="6826"/>
              </a:lnSpc>
            </a:pPr>
            <a:r>
              <a:rPr lang="en-US" sz="4875">
                <a:solidFill>
                  <a:srgbClr val="3B41C9"/>
                </a:solidFill>
                <a:latin typeface="Canva Sans Bold"/>
              </a:rPr>
              <a:t>(java.awt.event.MouseEvent)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306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4" name="Freeform 4"/>
          <p:cNvSpPr/>
          <p:nvPr/>
        </p:nvSpPr>
        <p:spPr>
          <a:xfrm>
            <a:off x="16751921" y="110234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853680" y="120410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930687" y="9024799"/>
            <a:ext cx="467003" cy="467003"/>
          </a:xfrm>
          <a:custGeom>
            <a:avLst/>
            <a:gdLst/>
            <a:ahLst/>
            <a:cxnLst/>
            <a:rect l="l" t="t" r="r" b="b"/>
            <a:pathLst>
              <a:path w="467003" h="467003">
                <a:moveTo>
                  <a:pt x="0" y="0"/>
                </a:moveTo>
                <a:lnTo>
                  <a:pt x="467003" y="0"/>
                </a:lnTo>
                <a:lnTo>
                  <a:pt x="467003"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6303617" y="9024799"/>
            <a:ext cx="467003" cy="467003"/>
          </a:xfrm>
          <a:custGeom>
            <a:avLst/>
            <a:gdLst/>
            <a:ahLst/>
            <a:cxnLst/>
            <a:rect l="l" t="t" r="r" b="b"/>
            <a:pathLst>
              <a:path w="467003" h="467003">
                <a:moveTo>
                  <a:pt x="0" y="0"/>
                </a:moveTo>
                <a:lnTo>
                  <a:pt x="467002" y="0"/>
                </a:lnTo>
                <a:lnTo>
                  <a:pt x="467002"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110959" y="9157850"/>
            <a:ext cx="122046" cy="200900"/>
          </a:xfrm>
          <a:custGeom>
            <a:avLst/>
            <a:gdLst/>
            <a:ahLst/>
            <a:cxnLst/>
            <a:rect l="l" t="t" r="r" b="b"/>
            <a:pathLst>
              <a:path w="122046" h="200900">
                <a:moveTo>
                  <a:pt x="0" y="0"/>
                </a:moveTo>
                <a:lnTo>
                  <a:pt x="122047" y="0"/>
                </a:lnTo>
                <a:lnTo>
                  <a:pt x="122047"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a:off x="16476095" y="9157850"/>
            <a:ext cx="122046" cy="200900"/>
          </a:xfrm>
          <a:custGeom>
            <a:avLst/>
            <a:gdLst/>
            <a:ahLst/>
            <a:cxnLst/>
            <a:rect l="l" t="t" r="r" b="b"/>
            <a:pathLst>
              <a:path w="122046" h="200900">
                <a:moveTo>
                  <a:pt x="0" y="0"/>
                </a:moveTo>
                <a:lnTo>
                  <a:pt x="122046" y="0"/>
                </a:lnTo>
                <a:lnTo>
                  <a:pt x="122046"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0764451" y="1310857"/>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4796729" y="-80952"/>
            <a:ext cx="2366598" cy="1183299"/>
          </a:xfrm>
          <a:custGeom>
            <a:avLst/>
            <a:gdLst/>
            <a:ahLst/>
            <a:cxnLst/>
            <a:rect l="l" t="t" r="r" b="b"/>
            <a:pathLst>
              <a:path w="2366598" h="1183299">
                <a:moveTo>
                  <a:pt x="0" y="0"/>
                </a:moveTo>
                <a:lnTo>
                  <a:pt x="2366598" y="0"/>
                </a:lnTo>
                <a:lnTo>
                  <a:pt x="2366598" y="1183299"/>
                </a:lnTo>
                <a:lnTo>
                  <a:pt x="0" y="11832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1685518" y="6375290"/>
            <a:ext cx="10955618" cy="1308369"/>
          </a:xfrm>
          <a:custGeom>
            <a:avLst/>
            <a:gdLst/>
            <a:ahLst/>
            <a:cxnLst/>
            <a:rect l="l" t="t" r="r" b="b"/>
            <a:pathLst>
              <a:path w="10955618" h="1308369">
                <a:moveTo>
                  <a:pt x="0" y="0"/>
                </a:moveTo>
                <a:lnTo>
                  <a:pt x="10955618" y="0"/>
                </a:lnTo>
                <a:lnTo>
                  <a:pt x="10955618" y="1308368"/>
                </a:lnTo>
                <a:lnTo>
                  <a:pt x="0" y="1308368"/>
                </a:lnTo>
                <a:lnTo>
                  <a:pt x="0" y="0"/>
                </a:lnTo>
                <a:close/>
              </a:path>
            </a:pathLst>
          </a:custGeom>
          <a:blipFill>
            <a:blip r:embed="rId16"/>
            <a:stretch>
              <a:fillRect/>
            </a:stretch>
          </a:blipFill>
        </p:spPr>
      </p:sp>
      <p:sp>
        <p:nvSpPr>
          <p:cNvPr id="14" name="TextBox 14"/>
          <p:cNvSpPr txBox="1"/>
          <p:nvPr/>
        </p:nvSpPr>
        <p:spPr>
          <a:xfrm>
            <a:off x="14987423" y="1181373"/>
            <a:ext cx="1275835" cy="266700"/>
          </a:xfrm>
          <a:prstGeom prst="rect">
            <a:avLst/>
          </a:prstGeom>
        </p:spPr>
        <p:txBody>
          <a:bodyPr lIns="0" tIns="0" rIns="0" bIns="0" rtlCol="0" anchor="t">
            <a:spAutoFit/>
          </a:bodyPr>
          <a:lstStyle/>
          <a:p>
            <a:pPr>
              <a:lnSpc>
                <a:spcPts val="2160"/>
              </a:lnSpc>
            </a:pPr>
            <a:r>
              <a:rPr lang="en-US" sz="1800">
                <a:solidFill>
                  <a:srgbClr val="FFFFFF"/>
                </a:solidFill>
                <a:latin typeface="Montserrat"/>
              </a:rPr>
              <a:t>Search . . .</a:t>
            </a:r>
          </a:p>
        </p:txBody>
      </p:sp>
      <p:sp>
        <p:nvSpPr>
          <p:cNvPr id="15" name="TextBox 15"/>
          <p:cNvSpPr txBox="1"/>
          <p:nvPr/>
        </p:nvSpPr>
        <p:spPr>
          <a:xfrm>
            <a:off x="803856" y="1092417"/>
            <a:ext cx="1468380" cy="389255"/>
          </a:xfrm>
          <a:prstGeom prst="rect">
            <a:avLst/>
          </a:prstGeom>
        </p:spPr>
        <p:txBody>
          <a:bodyPr lIns="0" tIns="0" rIns="0" bIns="0" rtlCol="0" anchor="t">
            <a:spAutoFit/>
          </a:bodyPr>
          <a:lstStyle/>
          <a:p>
            <a:pPr algn="r">
              <a:lnSpc>
                <a:spcPts val="3220"/>
              </a:lnSpc>
            </a:pPr>
            <a:r>
              <a:rPr lang="en-US" sz="2300">
                <a:solidFill>
                  <a:srgbClr val="3B41C9"/>
                </a:solidFill>
                <a:latin typeface="Montserrat Classic Bold"/>
              </a:rPr>
              <a:t>BY</a:t>
            </a:r>
          </a:p>
        </p:txBody>
      </p:sp>
      <p:sp>
        <p:nvSpPr>
          <p:cNvPr id="16" name="TextBox 16"/>
          <p:cNvSpPr txBox="1"/>
          <p:nvPr/>
        </p:nvSpPr>
        <p:spPr>
          <a:xfrm>
            <a:off x="2387138" y="1111554"/>
            <a:ext cx="2873700" cy="389255"/>
          </a:xfrm>
          <a:prstGeom prst="rect">
            <a:avLst/>
          </a:prstGeom>
        </p:spPr>
        <p:txBody>
          <a:bodyPr lIns="0" tIns="0" rIns="0" bIns="0" rtlCol="0" anchor="t">
            <a:spAutoFit/>
          </a:bodyPr>
          <a:lstStyle/>
          <a:p>
            <a:pPr>
              <a:lnSpc>
                <a:spcPts val="3220"/>
              </a:lnSpc>
            </a:pPr>
            <a:r>
              <a:rPr lang="en-US" sz="2300">
                <a:solidFill>
                  <a:srgbClr val="3B41C9"/>
                </a:solidFill>
                <a:latin typeface="Montserrat"/>
              </a:rPr>
              <a:t>Pasindu Mahima</a:t>
            </a:r>
          </a:p>
        </p:txBody>
      </p:sp>
      <p:sp>
        <p:nvSpPr>
          <p:cNvPr id="17" name="TextBox 17"/>
          <p:cNvSpPr txBox="1"/>
          <p:nvPr/>
        </p:nvSpPr>
        <p:spPr>
          <a:xfrm>
            <a:off x="1718040" y="1938924"/>
            <a:ext cx="12734336" cy="2562203"/>
          </a:xfrm>
          <a:prstGeom prst="rect">
            <a:avLst/>
          </a:prstGeom>
        </p:spPr>
        <p:txBody>
          <a:bodyPr wrap="square" lIns="0" tIns="0" rIns="0" bIns="0" rtlCol="0" anchor="t">
            <a:spAutoFit/>
          </a:bodyPr>
          <a:lstStyle/>
          <a:p>
            <a:pPr>
              <a:lnSpc>
                <a:spcPts val="6826"/>
              </a:lnSpc>
            </a:pPr>
            <a:r>
              <a:rPr lang="en-US" sz="4875" dirty="0" err="1">
                <a:solidFill>
                  <a:srgbClr val="3B41C9"/>
                </a:solidFill>
                <a:latin typeface="Canva Sans Bold"/>
              </a:rPr>
              <a:t>mouseClicked</a:t>
            </a:r>
            <a:r>
              <a:rPr lang="en-US" sz="4875" dirty="0">
                <a:solidFill>
                  <a:srgbClr val="3B41C9"/>
                </a:solidFill>
                <a:latin typeface="Canva Sans Bold"/>
              </a:rPr>
              <a:t> / </a:t>
            </a:r>
            <a:r>
              <a:rPr lang="en-US" sz="4875" dirty="0" err="1">
                <a:solidFill>
                  <a:srgbClr val="3B41C9"/>
                </a:solidFill>
                <a:latin typeface="Canva Sans Bold"/>
              </a:rPr>
              <a:t>mouseEntered</a:t>
            </a:r>
            <a:r>
              <a:rPr lang="en-US" sz="4875" dirty="0">
                <a:solidFill>
                  <a:srgbClr val="3B41C9"/>
                </a:solidFill>
                <a:latin typeface="Canva Sans Bold"/>
              </a:rPr>
              <a:t> / </a:t>
            </a:r>
            <a:r>
              <a:rPr lang="en-US" sz="4875" dirty="0" err="1">
                <a:solidFill>
                  <a:srgbClr val="3B41C9"/>
                </a:solidFill>
                <a:latin typeface="Canva Sans Bold"/>
              </a:rPr>
              <a:t>mouseExited</a:t>
            </a:r>
            <a:r>
              <a:rPr lang="en-US" sz="4875" dirty="0">
                <a:solidFill>
                  <a:srgbClr val="3B41C9"/>
                </a:solidFill>
                <a:latin typeface="Canva Sans Bold"/>
              </a:rPr>
              <a:t> / </a:t>
            </a:r>
            <a:r>
              <a:rPr lang="en-US" sz="4875" dirty="0" err="1">
                <a:solidFill>
                  <a:srgbClr val="3B41C9"/>
                </a:solidFill>
                <a:latin typeface="Canva Sans Bold"/>
              </a:rPr>
              <a:t>mouseReleased</a:t>
            </a:r>
            <a:endParaRPr lang="en-US" sz="4875" dirty="0">
              <a:solidFill>
                <a:srgbClr val="3B41C9"/>
              </a:solidFill>
              <a:latin typeface="Canva Sans Bold"/>
            </a:endParaRPr>
          </a:p>
          <a:p>
            <a:pPr>
              <a:lnSpc>
                <a:spcPts val="6826"/>
              </a:lnSpc>
            </a:pPr>
            <a:r>
              <a:rPr lang="en-US" sz="4875" dirty="0">
                <a:solidFill>
                  <a:srgbClr val="3B41C9"/>
                </a:solidFill>
                <a:latin typeface="Canva Sans Bold"/>
              </a:rPr>
              <a:t>(</a:t>
            </a:r>
            <a:r>
              <a:rPr lang="en-US" sz="4875" dirty="0" err="1">
                <a:solidFill>
                  <a:srgbClr val="3B41C9"/>
                </a:solidFill>
                <a:latin typeface="Canva Sans Bold"/>
              </a:rPr>
              <a:t>java.awt.event.MouseEvent</a:t>
            </a:r>
            <a:r>
              <a:rPr lang="en-US" sz="4875" dirty="0">
                <a:solidFill>
                  <a:srgbClr val="3B41C9"/>
                </a:solidFill>
                <a:latin typeface="Canva Sans Bold"/>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306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4" name="Freeform 4"/>
          <p:cNvSpPr/>
          <p:nvPr/>
        </p:nvSpPr>
        <p:spPr>
          <a:xfrm>
            <a:off x="16751921" y="110234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853680" y="120410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930687" y="9024799"/>
            <a:ext cx="467003" cy="467003"/>
          </a:xfrm>
          <a:custGeom>
            <a:avLst/>
            <a:gdLst/>
            <a:ahLst/>
            <a:cxnLst/>
            <a:rect l="l" t="t" r="r" b="b"/>
            <a:pathLst>
              <a:path w="467003" h="467003">
                <a:moveTo>
                  <a:pt x="0" y="0"/>
                </a:moveTo>
                <a:lnTo>
                  <a:pt x="467003" y="0"/>
                </a:lnTo>
                <a:lnTo>
                  <a:pt x="467003"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6303617" y="9024799"/>
            <a:ext cx="467003" cy="467003"/>
          </a:xfrm>
          <a:custGeom>
            <a:avLst/>
            <a:gdLst/>
            <a:ahLst/>
            <a:cxnLst/>
            <a:rect l="l" t="t" r="r" b="b"/>
            <a:pathLst>
              <a:path w="467003" h="467003">
                <a:moveTo>
                  <a:pt x="0" y="0"/>
                </a:moveTo>
                <a:lnTo>
                  <a:pt x="467002" y="0"/>
                </a:lnTo>
                <a:lnTo>
                  <a:pt x="467002"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110959" y="9157850"/>
            <a:ext cx="122046" cy="200900"/>
          </a:xfrm>
          <a:custGeom>
            <a:avLst/>
            <a:gdLst/>
            <a:ahLst/>
            <a:cxnLst/>
            <a:rect l="l" t="t" r="r" b="b"/>
            <a:pathLst>
              <a:path w="122046" h="200900">
                <a:moveTo>
                  <a:pt x="0" y="0"/>
                </a:moveTo>
                <a:lnTo>
                  <a:pt x="122047" y="0"/>
                </a:lnTo>
                <a:lnTo>
                  <a:pt x="122047"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a:off x="16476095" y="9157850"/>
            <a:ext cx="122046" cy="200900"/>
          </a:xfrm>
          <a:custGeom>
            <a:avLst/>
            <a:gdLst/>
            <a:ahLst/>
            <a:cxnLst/>
            <a:rect l="l" t="t" r="r" b="b"/>
            <a:pathLst>
              <a:path w="122046" h="200900">
                <a:moveTo>
                  <a:pt x="0" y="0"/>
                </a:moveTo>
                <a:lnTo>
                  <a:pt x="122046" y="0"/>
                </a:lnTo>
                <a:lnTo>
                  <a:pt x="122046"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0764451" y="1310857"/>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4796729" y="-80952"/>
            <a:ext cx="2366598" cy="1183299"/>
          </a:xfrm>
          <a:custGeom>
            <a:avLst/>
            <a:gdLst/>
            <a:ahLst/>
            <a:cxnLst/>
            <a:rect l="l" t="t" r="r" b="b"/>
            <a:pathLst>
              <a:path w="2366598" h="1183299">
                <a:moveTo>
                  <a:pt x="0" y="0"/>
                </a:moveTo>
                <a:lnTo>
                  <a:pt x="2366598" y="0"/>
                </a:lnTo>
                <a:lnTo>
                  <a:pt x="2366598" y="1183299"/>
                </a:lnTo>
                <a:lnTo>
                  <a:pt x="0" y="11832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1908205" y="3691502"/>
            <a:ext cx="9448307" cy="4640194"/>
          </a:xfrm>
          <a:custGeom>
            <a:avLst/>
            <a:gdLst/>
            <a:ahLst/>
            <a:cxnLst/>
            <a:rect l="l" t="t" r="r" b="b"/>
            <a:pathLst>
              <a:path w="9448307" h="4640194">
                <a:moveTo>
                  <a:pt x="0" y="0"/>
                </a:moveTo>
                <a:lnTo>
                  <a:pt x="9448307" y="0"/>
                </a:lnTo>
                <a:lnTo>
                  <a:pt x="9448307" y="4640194"/>
                </a:lnTo>
                <a:lnTo>
                  <a:pt x="0" y="4640194"/>
                </a:lnTo>
                <a:lnTo>
                  <a:pt x="0" y="0"/>
                </a:lnTo>
                <a:close/>
              </a:path>
            </a:pathLst>
          </a:custGeom>
          <a:blipFill>
            <a:blip r:embed="rId16"/>
            <a:stretch>
              <a:fillRect l="-42429" t="-63132"/>
            </a:stretch>
          </a:blipFill>
        </p:spPr>
      </p:sp>
      <p:sp>
        <p:nvSpPr>
          <p:cNvPr id="14" name="TextBox 14"/>
          <p:cNvSpPr txBox="1"/>
          <p:nvPr/>
        </p:nvSpPr>
        <p:spPr>
          <a:xfrm>
            <a:off x="14987423" y="1181373"/>
            <a:ext cx="1275835" cy="266700"/>
          </a:xfrm>
          <a:prstGeom prst="rect">
            <a:avLst/>
          </a:prstGeom>
        </p:spPr>
        <p:txBody>
          <a:bodyPr lIns="0" tIns="0" rIns="0" bIns="0" rtlCol="0" anchor="t">
            <a:spAutoFit/>
          </a:bodyPr>
          <a:lstStyle/>
          <a:p>
            <a:pPr>
              <a:lnSpc>
                <a:spcPts val="2160"/>
              </a:lnSpc>
            </a:pPr>
            <a:r>
              <a:rPr lang="en-US" sz="1800">
                <a:solidFill>
                  <a:srgbClr val="FFFFFF"/>
                </a:solidFill>
                <a:latin typeface="Montserrat"/>
              </a:rPr>
              <a:t>Search . . .</a:t>
            </a:r>
          </a:p>
        </p:txBody>
      </p:sp>
      <p:sp>
        <p:nvSpPr>
          <p:cNvPr id="15" name="TextBox 15"/>
          <p:cNvSpPr txBox="1"/>
          <p:nvPr/>
        </p:nvSpPr>
        <p:spPr>
          <a:xfrm>
            <a:off x="803856" y="1092417"/>
            <a:ext cx="1468380" cy="389255"/>
          </a:xfrm>
          <a:prstGeom prst="rect">
            <a:avLst/>
          </a:prstGeom>
        </p:spPr>
        <p:txBody>
          <a:bodyPr lIns="0" tIns="0" rIns="0" bIns="0" rtlCol="0" anchor="t">
            <a:spAutoFit/>
          </a:bodyPr>
          <a:lstStyle/>
          <a:p>
            <a:pPr algn="r">
              <a:lnSpc>
                <a:spcPts val="3220"/>
              </a:lnSpc>
            </a:pPr>
            <a:r>
              <a:rPr lang="en-US" sz="2300">
                <a:solidFill>
                  <a:srgbClr val="3B41C9"/>
                </a:solidFill>
                <a:latin typeface="Montserrat Classic Bold"/>
              </a:rPr>
              <a:t>BY</a:t>
            </a:r>
          </a:p>
        </p:txBody>
      </p:sp>
      <p:sp>
        <p:nvSpPr>
          <p:cNvPr id="16" name="TextBox 16"/>
          <p:cNvSpPr txBox="1"/>
          <p:nvPr/>
        </p:nvSpPr>
        <p:spPr>
          <a:xfrm>
            <a:off x="2387138" y="1111554"/>
            <a:ext cx="2873700" cy="389255"/>
          </a:xfrm>
          <a:prstGeom prst="rect">
            <a:avLst/>
          </a:prstGeom>
        </p:spPr>
        <p:txBody>
          <a:bodyPr lIns="0" tIns="0" rIns="0" bIns="0" rtlCol="0" anchor="t">
            <a:spAutoFit/>
          </a:bodyPr>
          <a:lstStyle/>
          <a:p>
            <a:pPr>
              <a:lnSpc>
                <a:spcPts val="3220"/>
              </a:lnSpc>
            </a:pPr>
            <a:r>
              <a:rPr lang="en-US" sz="2300">
                <a:solidFill>
                  <a:srgbClr val="3B41C9"/>
                </a:solidFill>
                <a:latin typeface="Montserrat"/>
              </a:rPr>
              <a:t>Pasindu Mahima</a:t>
            </a:r>
          </a:p>
        </p:txBody>
      </p:sp>
      <p:sp>
        <p:nvSpPr>
          <p:cNvPr id="17" name="TextBox 17"/>
          <p:cNvSpPr txBox="1"/>
          <p:nvPr/>
        </p:nvSpPr>
        <p:spPr>
          <a:xfrm>
            <a:off x="1718040" y="1938924"/>
            <a:ext cx="15679650" cy="828653"/>
          </a:xfrm>
          <a:prstGeom prst="rect">
            <a:avLst/>
          </a:prstGeom>
        </p:spPr>
        <p:txBody>
          <a:bodyPr lIns="0" tIns="0" rIns="0" bIns="0" rtlCol="0" anchor="t">
            <a:spAutoFit/>
          </a:bodyPr>
          <a:lstStyle/>
          <a:p>
            <a:pPr>
              <a:lnSpc>
                <a:spcPts val="6826"/>
              </a:lnSpc>
            </a:pPr>
            <a:r>
              <a:rPr lang="en-US" sz="4875">
                <a:solidFill>
                  <a:srgbClr val="3B41C9"/>
                </a:solidFill>
                <a:latin typeface="Canva Sans Bold"/>
              </a:rPr>
              <a:t>propertyChange (java.beans.PropertyChangeEvent)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306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4" name="Freeform 4"/>
          <p:cNvSpPr/>
          <p:nvPr/>
        </p:nvSpPr>
        <p:spPr>
          <a:xfrm>
            <a:off x="16751921" y="110234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853680" y="120410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930687" y="9024799"/>
            <a:ext cx="467003" cy="467003"/>
          </a:xfrm>
          <a:custGeom>
            <a:avLst/>
            <a:gdLst/>
            <a:ahLst/>
            <a:cxnLst/>
            <a:rect l="l" t="t" r="r" b="b"/>
            <a:pathLst>
              <a:path w="467003" h="467003">
                <a:moveTo>
                  <a:pt x="0" y="0"/>
                </a:moveTo>
                <a:lnTo>
                  <a:pt x="467003" y="0"/>
                </a:lnTo>
                <a:lnTo>
                  <a:pt x="467003"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6303617" y="9024799"/>
            <a:ext cx="467003" cy="467003"/>
          </a:xfrm>
          <a:custGeom>
            <a:avLst/>
            <a:gdLst/>
            <a:ahLst/>
            <a:cxnLst/>
            <a:rect l="l" t="t" r="r" b="b"/>
            <a:pathLst>
              <a:path w="467003" h="467003">
                <a:moveTo>
                  <a:pt x="0" y="0"/>
                </a:moveTo>
                <a:lnTo>
                  <a:pt x="467002" y="0"/>
                </a:lnTo>
                <a:lnTo>
                  <a:pt x="467002"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110959" y="9157850"/>
            <a:ext cx="122046" cy="200900"/>
          </a:xfrm>
          <a:custGeom>
            <a:avLst/>
            <a:gdLst/>
            <a:ahLst/>
            <a:cxnLst/>
            <a:rect l="l" t="t" r="r" b="b"/>
            <a:pathLst>
              <a:path w="122046" h="200900">
                <a:moveTo>
                  <a:pt x="0" y="0"/>
                </a:moveTo>
                <a:lnTo>
                  <a:pt x="122047" y="0"/>
                </a:lnTo>
                <a:lnTo>
                  <a:pt x="122047"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a:off x="16476095" y="9157850"/>
            <a:ext cx="122046" cy="200900"/>
          </a:xfrm>
          <a:custGeom>
            <a:avLst/>
            <a:gdLst/>
            <a:ahLst/>
            <a:cxnLst/>
            <a:rect l="l" t="t" r="r" b="b"/>
            <a:pathLst>
              <a:path w="122046" h="200900">
                <a:moveTo>
                  <a:pt x="0" y="0"/>
                </a:moveTo>
                <a:lnTo>
                  <a:pt x="122046" y="0"/>
                </a:lnTo>
                <a:lnTo>
                  <a:pt x="122046"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0764451" y="1310857"/>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4796729" y="-80952"/>
            <a:ext cx="2366598" cy="1183299"/>
          </a:xfrm>
          <a:custGeom>
            <a:avLst/>
            <a:gdLst/>
            <a:ahLst/>
            <a:cxnLst/>
            <a:rect l="l" t="t" r="r" b="b"/>
            <a:pathLst>
              <a:path w="2366598" h="1183299">
                <a:moveTo>
                  <a:pt x="0" y="0"/>
                </a:moveTo>
                <a:lnTo>
                  <a:pt x="2366598" y="0"/>
                </a:lnTo>
                <a:lnTo>
                  <a:pt x="2366598" y="1183299"/>
                </a:lnTo>
                <a:lnTo>
                  <a:pt x="0" y="11832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1718040" y="5388867"/>
            <a:ext cx="11225004" cy="2025130"/>
          </a:xfrm>
          <a:custGeom>
            <a:avLst/>
            <a:gdLst/>
            <a:ahLst/>
            <a:cxnLst/>
            <a:rect l="l" t="t" r="r" b="b"/>
            <a:pathLst>
              <a:path w="11225004" h="2025130">
                <a:moveTo>
                  <a:pt x="0" y="0"/>
                </a:moveTo>
                <a:lnTo>
                  <a:pt x="11225004" y="0"/>
                </a:lnTo>
                <a:lnTo>
                  <a:pt x="11225004" y="2025130"/>
                </a:lnTo>
                <a:lnTo>
                  <a:pt x="0" y="2025130"/>
                </a:lnTo>
                <a:lnTo>
                  <a:pt x="0" y="0"/>
                </a:lnTo>
                <a:close/>
              </a:path>
            </a:pathLst>
          </a:custGeom>
          <a:blipFill>
            <a:blip r:embed="rId16"/>
            <a:stretch>
              <a:fillRect/>
            </a:stretch>
          </a:blipFill>
        </p:spPr>
      </p:sp>
      <p:sp>
        <p:nvSpPr>
          <p:cNvPr id="14" name="TextBox 14"/>
          <p:cNvSpPr txBox="1"/>
          <p:nvPr/>
        </p:nvSpPr>
        <p:spPr>
          <a:xfrm>
            <a:off x="14987423" y="1181373"/>
            <a:ext cx="1275835" cy="266700"/>
          </a:xfrm>
          <a:prstGeom prst="rect">
            <a:avLst/>
          </a:prstGeom>
        </p:spPr>
        <p:txBody>
          <a:bodyPr lIns="0" tIns="0" rIns="0" bIns="0" rtlCol="0" anchor="t">
            <a:spAutoFit/>
          </a:bodyPr>
          <a:lstStyle/>
          <a:p>
            <a:pPr>
              <a:lnSpc>
                <a:spcPts val="2160"/>
              </a:lnSpc>
            </a:pPr>
            <a:r>
              <a:rPr lang="en-US" sz="1800">
                <a:solidFill>
                  <a:srgbClr val="FFFFFF"/>
                </a:solidFill>
                <a:latin typeface="Montserrat"/>
              </a:rPr>
              <a:t>Search . . .</a:t>
            </a:r>
          </a:p>
        </p:txBody>
      </p:sp>
      <p:sp>
        <p:nvSpPr>
          <p:cNvPr id="15" name="TextBox 15"/>
          <p:cNvSpPr txBox="1"/>
          <p:nvPr/>
        </p:nvSpPr>
        <p:spPr>
          <a:xfrm>
            <a:off x="803856" y="1092417"/>
            <a:ext cx="1468380" cy="389255"/>
          </a:xfrm>
          <a:prstGeom prst="rect">
            <a:avLst/>
          </a:prstGeom>
        </p:spPr>
        <p:txBody>
          <a:bodyPr lIns="0" tIns="0" rIns="0" bIns="0" rtlCol="0" anchor="t">
            <a:spAutoFit/>
          </a:bodyPr>
          <a:lstStyle/>
          <a:p>
            <a:pPr algn="r">
              <a:lnSpc>
                <a:spcPts val="3220"/>
              </a:lnSpc>
            </a:pPr>
            <a:r>
              <a:rPr lang="en-US" sz="2300">
                <a:solidFill>
                  <a:srgbClr val="3B41C9"/>
                </a:solidFill>
                <a:latin typeface="Montserrat Classic Bold"/>
              </a:rPr>
              <a:t>BY</a:t>
            </a:r>
          </a:p>
        </p:txBody>
      </p:sp>
      <p:sp>
        <p:nvSpPr>
          <p:cNvPr id="16" name="TextBox 16"/>
          <p:cNvSpPr txBox="1"/>
          <p:nvPr/>
        </p:nvSpPr>
        <p:spPr>
          <a:xfrm>
            <a:off x="2387138" y="1111554"/>
            <a:ext cx="2873700" cy="389255"/>
          </a:xfrm>
          <a:prstGeom prst="rect">
            <a:avLst/>
          </a:prstGeom>
        </p:spPr>
        <p:txBody>
          <a:bodyPr lIns="0" tIns="0" rIns="0" bIns="0" rtlCol="0" anchor="t">
            <a:spAutoFit/>
          </a:bodyPr>
          <a:lstStyle/>
          <a:p>
            <a:pPr>
              <a:lnSpc>
                <a:spcPts val="3220"/>
              </a:lnSpc>
            </a:pPr>
            <a:r>
              <a:rPr lang="en-US" sz="2300">
                <a:solidFill>
                  <a:srgbClr val="3B41C9"/>
                </a:solidFill>
                <a:latin typeface="Montserrat"/>
              </a:rPr>
              <a:t>Pasindu Mahima</a:t>
            </a:r>
          </a:p>
        </p:txBody>
      </p:sp>
      <p:sp>
        <p:nvSpPr>
          <p:cNvPr id="17" name="TextBox 17"/>
          <p:cNvSpPr txBox="1"/>
          <p:nvPr/>
        </p:nvSpPr>
        <p:spPr>
          <a:xfrm>
            <a:off x="1488672" y="3564684"/>
            <a:ext cx="16799328" cy="976976"/>
          </a:xfrm>
          <a:prstGeom prst="rect">
            <a:avLst/>
          </a:prstGeom>
        </p:spPr>
        <p:txBody>
          <a:bodyPr lIns="0" tIns="0" rIns="0" bIns="0" rtlCol="0" anchor="t">
            <a:spAutoFit/>
          </a:bodyPr>
          <a:lstStyle/>
          <a:p>
            <a:pPr>
              <a:lnSpc>
                <a:spcPts val="3900"/>
              </a:lnSpc>
            </a:pPr>
            <a:r>
              <a:rPr lang="en-US" sz="2786">
                <a:solidFill>
                  <a:srgbClr val="3B41C9"/>
                </a:solidFill>
                <a:latin typeface="Canva Sans"/>
              </a:rPr>
              <a:t>Typical Usage: When you want to listen for changes on specific properties of an object. For example, listening for changes in the text of a JTextField.</a:t>
            </a:r>
          </a:p>
        </p:txBody>
      </p:sp>
      <p:sp>
        <p:nvSpPr>
          <p:cNvPr id="18" name="TextBox 18"/>
          <p:cNvSpPr txBox="1"/>
          <p:nvPr/>
        </p:nvSpPr>
        <p:spPr>
          <a:xfrm>
            <a:off x="1718040" y="1938924"/>
            <a:ext cx="15679650" cy="828653"/>
          </a:xfrm>
          <a:prstGeom prst="rect">
            <a:avLst/>
          </a:prstGeom>
        </p:spPr>
        <p:txBody>
          <a:bodyPr lIns="0" tIns="0" rIns="0" bIns="0" rtlCol="0" anchor="t">
            <a:spAutoFit/>
          </a:bodyPr>
          <a:lstStyle/>
          <a:p>
            <a:pPr>
              <a:lnSpc>
                <a:spcPts val="6826"/>
              </a:lnSpc>
            </a:pPr>
            <a:r>
              <a:rPr lang="en-US" sz="4875">
                <a:solidFill>
                  <a:srgbClr val="3B41C9"/>
                </a:solidFill>
                <a:latin typeface="Canva Sans Bold"/>
              </a:rPr>
              <a:t>propertyChange (java.beans.PropertyChangeEvent)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306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4" name="Freeform 4"/>
          <p:cNvSpPr/>
          <p:nvPr/>
        </p:nvSpPr>
        <p:spPr>
          <a:xfrm>
            <a:off x="16751921" y="110234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853680" y="120410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930687" y="9024799"/>
            <a:ext cx="467003" cy="467003"/>
          </a:xfrm>
          <a:custGeom>
            <a:avLst/>
            <a:gdLst/>
            <a:ahLst/>
            <a:cxnLst/>
            <a:rect l="l" t="t" r="r" b="b"/>
            <a:pathLst>
              <a:path w="467003" h="467003">
                <a:moveTo>
                  <a:pt x="0" y="0"/>
                </a:moveTo>
                <a:lnTo>
                  <a:pt x="467003" y="0"/>
                </a:lnTo>
                <a:lnTo>
                  <a:pt x="467003"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6303617" y="9024799"/>
            <a:ext cx="467003" cy="467003"/>
          </a:xfrm>
          <a:custGeom>
            <a:avLst/>
            <a:gdLst/>
            <a:ahLst/>
            <a:cxnLst/>
            <a:rect l="l" t="t" r="r" b="b"/>
            <a:pathLst>
              <a:path w="467003" h="467003">
                <a:moveTo>
                  <a:pt x="0" y="0"/>
                </a:moveTo>
                <a:lnTo>
                  <a:pt x="467002" y="0"/>
                </a:lnTo>
                <a:lnTo>
                  <a:pt x="467002"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110959" y="9157850"/>
            <a:ext cx="122046" cy="200900"/>
          </a:xfrm>
          <a:custGeom>
            <a:avLst/>
            <a:gdLst/>
            <a:ahLst/>
            <a:cxnLst/>
            <a:rect l="l" t="t" r="r" b="b"/>
            <a:pathLst>
              <a:path w="122046" h="200900">
                <a:moveTo>
                  <a:pt x="0" y="0"/>
                </a:moveTo>
                <a:lnTo>
                  <a:pt x="122047" y="0"/>
                </a:lnTo>
                <a:lnTo>
                  <a:pt x="122047"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a:off x="16476095" y="9157850"/>
            <a:ext cx="122046" cy="200900"/>
          </a:xfrm>
          <a:custGeom>
            <a:avLst/>
            <a:gdLst/>
            <a:ahLst/>
            <a:cxnLst/>
            <a:rect l="l" t="t" r="r" b="b"/>
            <a:pathLst>
              <a:path w="122046" h="200900">
                <a:moveTo>
                  <a:pt x="0" y="0"/>
                </a:moveTo>
                <a:lnTo>
                  <a:pt x="122046" y="0"/>
                </a:lnTo>
                <a:lnTo>
                  <a:pt x="122046"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0764451" y="1310857"/>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4796729" y="-80952"/>
            <a:ext cx="2366598" cy="1183299"/>
          </a:xfrm>
          <a:custGeom>
            <a:avLst/>
            <a:gdLst/>
            <a:ahLst/>
            <a:cxnLst/>
            <a:rect l="l" t="t" r="r" b="b"/>
            <a:pathLst>
              <a:path w="2366598" h="1183299">
                <a:moveTo>
                  <a:pt x="0" y="0"/>
                </a:moveTo>
                <a:lnTo>
                  <a:pt x="2366598" y="0"/>
                </a:lnTo>
                <a:lnTo>
                  <a:pt x="2366598" y="1183299"/>
                </a:lnTo>
                <a:lnTo>
                  <a:pt x="0" y="11832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1718040" y="5388867"/>
            <a:ext cx="11225004" cy="2025130"/>
          </a:xfrm>
          <a:custGeom>
            <a:avLst/>
            <a:gdLst/>
            <a:ahLst/>
            <a:cxnLst/>
            <a:rect l="l" t="t" r="r" b="b"/>
            <a:pathLst>
              <a:path w="11225004" h="2025130">
                <a:moveTo>
                  <a:pt x="0" y="0"/>
                </a:moveTo>
                <a:lnTo>
                  <a:pt x="11225004" y="0"/>
                </a:lnTo>
                <a:lnTo>
                  <a:pt x="11225004" y="2025130"/>
                </a:lnTo>
                <a:lnTo>
                  <a:pt x="0" y="2025130"/>
                </a:lnTo>
                <a:lnTo>
                  <a:pt x="0" y="0"/>
                </a:lnTo>
                <a:close/>
              </a:path>
            </a:pathLst>
          </a:custGeom>
          <a:blipFill>
            <a:blip r:embed="rId16"/>
            <a:stretch>
              <a:fillRect/>
            </a:stretch>
          </a:blipFill>
        </p:spPr>
      </p:sp>
      <p:sp>
        <p:nvSpPr>
          <p:cNvPr id="14" name="TextBox 14"/>
          <p:cNvSpPr txBox="1"/>
          <p:nvPr/>
        </p:nvSpPr>
        <p:spPr>
          <a:xfrm>
            <a:off x="14987423" y="1181373"/>
            <a:ext cx="1275835" cy="266700"/>
          </a:xfrm>
          <a:prstGeom prst="rect">
            <a:avLst/>
          </a:prstGeom>
        </p:spPr>
        <p:txBody>
          <a:bodyPr lIns="0" tIns="0" rIns="0" bIns="0" rtlCol="0" anchor="t">
            <a:spAutoFit/>
          </a:bodyPr>
          <a:lstStyle/>
          <a:p>
            <a:pPr>
              <a:lnSpc>
                <a:spcPts val="2160"/>
              </a:lnSpc>
            </a:pPr>
            <a:r>
              <a:rPr lang="en-US" sz="1800">
                <a:solidFill>
                  <a:srgbClr val="FFFFFF"/>
                </a:solidFill>
                <a:latin typeface="Montserrat"/>
              </a:rPr>
              <a:t>Search . . .</a:t>
            </a:r>
          </a:p>
        </p:txBody>
      </p:sp>
      <p:sp>
        <p:nvSpPr>
          <p:cNvPr id="15" name="TextBox 15"/>
          <p:cNvSpPr txBox="1"/>
          <p:nvPr/>
        </p:nvSpPr>
        <p:spPr>
          <a:xfrm>
            <a:off x="803856" y="1092417"/>
            <a:ext cx="1468380" cy="389255"/>
          </a:xfrm>
          <a:prstGeom prst="rect">
            <a:avLst/>
          </a:prstGeom>
        </p:spPr>
        <p:txBody>
          <a:bodyPr lIns="0" tIns="0" rIns="0" bIns="0" rtlCol="0" anchor="t">
            <a:spAutoFit/>
          </a:bodyPr>
          <a:lstStyle/>
          <a:p>
            <a:pPr algn="r">
              <a:lnSpc>
                <a:spcPts val="3220"/>
              </a:lnSpc>
            </a:pPr>
            <a:r>
              <a:rPr lang="en-US" sz="2300">
                <a:solidFill>
                  <a:srgbClr val="3B41C9"/>
                </a:solidFill>
                <a:latin typeface="Montserrat Classic Bold"/>
              </a:rPr>
              <a:t>BY</a:t>
            </a:r>
          </a:p>
        </p:txBody>
      </p:sp>
      <p:sp>
        <p:nvSpPr>
          <p:cNvPr id="16" name="TextBox 16"/>
          <p:cNvSpPr txBox="1"/>
          <p:nvPr/>
        </p:nvSpPr>
        <p:spPr>
          <a:xfrm>
            <a:off x="2387138" y="1111554"/>
            <a:ext cx="2873700" cy="389255"/>
          </a:xfrm>
          <a:prstGeom prst="rect">
            <a:avLst/>
          </a:prstGeom>
        </p:spPr>
        <p:txBody>
          <a:bodyPr lIns="0" tIns="0" rIns="0" bIns="0" rtlCol="0" anchor="t">
            <a:spAutoFit/>
          </a:bodyPr>
          <a:lstStyle/>
          <a:p>
            <a:pPr>
              <a:lnSpc>
                <a:spcPts val="3220"/>
              </a:lnSpc>
            </a:pPr>
            <a:r>
              <a:rPr lang="en-US" sz="2300">
                <a:solidFill>
                  <a:srgbClr val="3B41C9"/>
                </a:solidFill>
                <a:latin typeface="Montserrat"/>
              </a:rPr>
              <a:t>Pasindu Mahima</a:t>
            </a:r>
          </a:p>
        </p:txBody>
      </p:sp>
      <p:sp>
        <p:nvSpPr>
          <p:cNvPr id="17" name="TextBox 17"/>
          <p:cNvSpPr txBox="1"/>
          <p:nvPr/>
        </p:nvSpPr>
        <p:spPr>
          <a:xfrm>
            <a:off x="1488672" y="3564684"/>
            <a:ext cx="16799328" cy="976976"/>
          </a:xfrm>
          <a:prstGeom prst="rect">
            <a:avLst/>
          </a:prstGeom>
        </p:spPr>
        <p:txBody>
          <a:bodyPr lIns="0" tIns="0" rIns="0" bIns="0" rtlCol="0" anchor="t">
            <a:spAutoFit/>
          </a:bodyPr>
          <a:lstStyle/>
          <a:p>
            <a:pPr>
              <a:lnSpc>
                <a:spcPts val="3900"/>
              </a:lnSpc>
            </a:pPr>
            <a:r>
              <a:rPr lang="en-US" sz="2786">
                <a:solidFill>
                  <a:srgbClr val="3B41C9"/>
                </a:solidFill>
                <a:latin typeface="Canva Sans"/>
              </a:rPr>
              <a:t>Typical Usage: When you want to listen for changes on specific properties of an object. For example, listening for changes in the text of a JTextField.</a:t>
            </a:r>
          </a:p>
        </p:txBody>
      </p:sp>
      <p:sp>
        <p:nvSpPr>
          <p:cNvPr id="18" name="TextBox 18"/>
          <p:cNvSpPr txBox="1"/>
          <p:nvPr/>
        </p:nvSpPr>
        <p:spPr>
          <a:xfrm>
            <a:off x="1718040" y="1938924"/>
            <a:ext cx="15927371" cy="828653"/>
          </a:xfrm>
          <a:prstGeom prst="rect">
            <a:avLst/>
          </a:prstGeom>
        </p:spPr>
        <p:txBody>
          <a:bodyPr lIns="0" tIns="0" rIns="0" bIns="0" rtlCol="0" anchor="t">
            <a:spAutoFit/>
          </a:bodyPr>
          <a:lstStyle/>
          <a:p>
            <a:pPr>
              <a:lnSpc>
                <a:spcPts val="6826"/>
              </a:lnSpc>
            </a:pPr>
            <a:r>
              <a:rPr lang="en-US" sz="4875">
                <a:solidFill>
                  <a:srgbClr val="3B41C9"/>
                </a:solidFill>
                <a:latin typeface="Canva Sans Bold"/>
              </a:rPr>
              <a:t>propertyChange (java.beans.PropertyChangeEvent)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3" name="Freeform 3"/>
          <p:cNvSpPr/>
          <p:nvPr/>
        </p:nvSpPr>
        <p:spPr>
          <a:xfrm>
            <a:off x="16751921" y="110234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6853680" y="120410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0574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1276745" y="5424647"/>
            <a:ext cx="10181313" cy="10181313"/>
          </a:xfrm>
          <a:custGeom>
            <a:avLst/>
            <a:gdLst/>
            <a:ahLst/>
            <a:cxnLst/>
            <a:rect l="l" t="t" r="r" b="b"/>
            <a:pathLst>
              <a:path w="10181313" h="10181313">
                <a:moveTo>
                  <a:pt x="0" y="0"/>
                </a:moveTo>
                <a:lnTo>
                  <a:pt x="10181314" y="0"/>
                </a:lnTo>
                <a:lnTo>
                  <a:pt x="10181314" y="10181313"/>
                </a:lnTo>
                <a:lnTo>
                  <a:pt x="0" y="101813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9144000" y="9430736"/>
            <a:ext cx="1674107" cy="1674107"/>
          </a:xfrm>
          <a:custGeom>
            <a:avLst/>
            <a:gdLst/>
            <a:ahLst/>
            <a:cxnLst/>
            <a:rect l="l" t="t" r="r" b="b"/>
            <a:pathLst>
              <a:path w="1674107" h="1674107">
                <a:moveTo>
                  <a:pt x="0" y="0"/>
                </a:moveTo>
                <a:lnTo>
                  <a:pt x="1674107" y="0"/>
                </a:lnTo>
                <a:lnTo>
                  <a:pt x="1674107" y="1674108"/>
                </a:lnTo>
                <a:lnTo>
                  <a:pt x="0" y="167410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flipH="1">
            <a:off x="559709" y="8100527"/>
            <a:ext cx="1712527" cy="1712527"/>
          </a:xfrm>
          <a:custGeom>
            <a:avLst/>
            <a:gdLst/>
            <a:ahLst/>
            <a:cxnLst/>
            <a:rect l="l" t="t" r="r" b="b"/>
            <a:pathLst>
              <a:path w="1712527" h="1712527">
                <a:moveTo>
                  <a:pt x="1712527" y="0"/>
                </a:moveTo>
                <a:lnTo>
                  <a:pt x="0" y="0"/>
                </a:lnTo>
                <a:lnTo>
                  <a:pt x="0" y="1712528"/>
                </a:lnTo>
                <a:lnTo>
                  <a:pt x="1712527" y="1712528"/>
                </a:lnTo>
                <a:lnTo>
                  <a:pt x="1712527"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12138971" y="1481672"/>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1" name="Freeform 11"/>
          <p:cNvSpPr/>
          <p:nvPr/>
        </p:nvSpPr>
        <p:spPr>
          <a:xfrm>
            <a:off x="856264" y="5983779"/>
            <a:ext cx="387272" cy="387272"/>
          </a:xfrm>
          <a:custGeom>
            <a:avLst/>
            <a:gdLst/>
            <a:ahLst/>
            <a:cxnLst/>
            <a:rect l="l" t="t" r="r" b="b"/>
            <a:pathLst>
              <a:path w="387272" h="387272">
                <a:moveTo>
                  <a:pt x="0" y="0"/>
                </a:moveTo>
                <a:lnTo>
                  <a:pt x="387272" y="0"/>
                </a:lnTo>
                <a:lnTo>
                  <a:pt x="387272" y="387272"/>
                </a:lnTo>
                <a:lnTo>
                  <a:pt x="0" y="38727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Freeform 12"/>
          <p:cNvSpPr/>
          <p:nvPr/>
        </p:nvSpPr>
        <p:spPr>
          <a:xfrm>
            <a:off x="11276745" y="2709258"/>
            <a:ext cx="7011255" cy="4592372"/>
          </a:xfrm>
          <a:custGeom>
            <a:avLst/>
            <a:gdLst/>
            <a:ahLst/>
            <a:cxnLst/>
            <a:rect l="l" t="t" r="r" b="b"/>
            <a:pathLst>
              <a:path w="7011255" h="4592372">
                <a:moveTo>
                  <a:pt x="0" y="0"/>
                </a:moveTo>
                <a:lnTo>
                  <a:pt x="7011255" y="0"/>
                </a:lnTo>
                <a:lnTo>
                  <a:pt x="7011255" y="4592371"/>
                </a:lnTo>
                <a:lnTo>
                  <a:pt x="0" y="4592371"/>
                </a:lnTo>
                <a:lnTo>
                  <a:pt x="0" y="0"/>
                </a:lnTo>
                <a:close/>
              </a:path>
            </a:pathLst>
          </a:custGeom>
          <a:blipFill>
            <a:blip r:embed="rId18"/>
            <a:stretch>
              <a:fillRect/>
            </a:stretch>
          </a:blipFill>
        </p:spPr>
      </p:sp>
      <p:sp>
        <p:nvSpPr>
          <p:cNvPr id="13" name="TextBox 13"/>
          <p:cNvSpPr txBox="1"/>
          <p:nvPr/>
        </p:nvSpPr>
        <p:spPr>
          <a:xfrm>
            <a:off x="1755418" y="3291907"/>
            <a:ext cx="9255173" cy="1506855"/>
          </a:xfrm>
          <a:prstGeom prst="rect">
            <a:avLst/>
          </a:prstGeom>
        </p:spPr>
        <p:txBody>
          <a:bodyPr lIns="0" tIns="0" rIns="0" bIns="0" rtlCol="0" anchor="t">
            <a:spAutoFit/>
          </a:bodyPr>
          <a:lstStyle/>
          <a:p>
            <a:pPr>
              <a:lnSpc>
                <a:spcPts val="11160"/>
              </a:lnSpc>
            </a:pPr>
            <a:r>
              <a:rPr lang="en-US" sz="12000">
                <a:solidFill>
                  <a:srgbClr val="3B41C9"/>
                </a:solidFill>
                <a:latin typeface="Archive Bold"/>
              </a:rPr>
              <a:t>THANK YOU</a:t>
            </a:r>
          </a:p>
        </p:txBody>
      </p:sp>
      <p:sp>
        <p:nvSpPr>
          <p:cNvPr id="14" name="TextBox 14"/>
          <p:cNvSpPr txBox="1"/>
          <p:nvPr/>
        </p:nvSpPr>
        <p:spPr>
          <a:xfrm>
            <a:off x="14987423" y="1181373"/>
            <a:ext cx="1275835" cy="266700"/>
          </a:xfrm>
          <a:prstGeom prst="rect">
            <a:avLst/>
          </a:prstGeom>
        </p:spPr>
        <p:txBody>
          <a:bodyPr lIns="0" tIns="0" rIns="0" bIns="0" rtlCol="0" anchor="t">
            <a:spAutoFit/>
          </a:bodyPr>
          <a:lstStyle/>
          <a:p>
            <a:pPr>
              <a:lnSpc>
                <a:spcPts val="2160"/>
              </a:lnSpc>
            </a:pPr>
            <a:r>
              <a:rPr lang="en-US" sz="1800">
                <a:solidFill>
                  <a:srgbClr val="FFFFFF"/>
                </a:solidFill>
                <a:latin typeface="Montserrat"/>
              </a:rPr>
              <a:t>Search . . .</a:t>
            </a:r>
          </a:p>
        </p:txBody>
      </p:sp>
      <p:sp>
        <p:nvSpPr>
          <p:cNvPr id="15" name="TextBox 15"/>
          <p:cNvSpPr txBox="1"/>
          <p:nvPr/>
        </p:nvSpPr>
        <p:spPr>
          <a:xfrm>
            <a:off x="803856" y="1092417"/>
            <a:ext cx="1468380" cy="389255"/>
          </a:xfrm>
          <a:prstGeom prst="rect">
            <a:avLst/>
          </a:prstGeom>
        </p:spPr>
        <p:txBody>
          <a:bodyPr lIns="0" tIns="0" rIns="0" bIns="0" rtlCol="0" anchor="t">
            <a:spAutoFit/>
          </a:bodyPr>
          <a:lstStyle/>
          <a:p>
            <a:pPr algn="r">
              <a:lnSpc>
                <a:spcPts val="3220"/>
              </a:lnSpc>
            </a:pPr>
            <a:r>
              <a:rPr lang="en-US" sz="2300">
                <a:solidFill>
                  <a:srgbClr val="3B41C9"/>
                </a:solidFill>
                <a:latin typeface="Montserrat Classic Bold"/>
              </a:rPr>
              <a:t>BY</a:t>
            </a:r>
          </a:p>
        </p:txBody>
      </p:sp>
      <p:sp>
        <p:nvSpPr>
          <p:cNvPr id="16" name="TextBox 16"/>
          <p:cNvSpPr txBox="1"/>
          <p:nvPr/>
        </p:nvSpPr>
        <p:spPr>
          <a:xfrm>
            <a:off x="2387138" y="1111554"/>
            <a:ext cx="2566205" cy="389255"/>
          </a:xfrm>
          <a:prstGeom prst="rect">
            <a:avLst/>
          </a:prstGeom>
        </p:spPr>
        <p:txBody>
          <a:bodyPr lIns="0" tIns="0" rIns="0" bIns="0" rtlCol="0" anchor="t">
            <a:spAutoFit/>
          </a:bodyPr>
          <a:lstStyle/>
          <a:p>
            <a:pPr>
              <a:lnSpc>
                <a:spcPts val="3220"/>
              </a:lnSpc>
            </a:pPr>
            <a:r>
              <a:rPr lang="en-US" sz="2300">
                <a:solidFill>
                  <a:srgbClr val="3B41C9"/>
                </a:solidFill>
                <a:latin typeface="Montserrat"/>
              </a:rPr>
              <a:t>Pasindu Mahima</a:t>
            </a:r>
          </a:p>
        </p:txBody>
      </p:sp>
      <p:grpSp>
        <p:nvGrpSpPr>
          <p:cNvPr id="17" name="Group 17"/>
          <p:cNvGrpSpPr/>
          <p:nvPr/>
        </p:nvGrpSpPr>
        <p:grpSpPr>
          <a:xfrm>
            <a:off x="2632690" y="8852497"/>
            <a:ext cx="3271523" cy="811605"/>
            <a:chOff x="0" y="0"/>
            <a:chExt cx="5431329" cy="1347414"/>
          </a:xfrm>
        </p:grpSpPr>
        <p:sp>
          <p:nvSpPr>
            <p:cNvPr id="18" name="Freeform 18"/>
            <p:cNvSpPr/>
            <p:nvPr/>
          </p:nvSpPr>
          <p:spPr>
            <a:xfrm>
              <a:off x="0" y="0"/>
              <a:ext cx="5431329" cy="1347414"/>
            </a:xfrm>
            <a:custGeom>
              <a:avLst/>
              <a:gdLst/>
              <a:ahLst/>
              <a:cxnLst/>
              <a:rect l="l" t="t" r="r" b="b"/>
              <a:pathLst>
                <a:path w="5431329" h="1347414">
                  <a:moveTo>
                    <a:pt x="0" y="0"/>
                  </a:moveTo>
                  <a:lnTo>
                    <a:pt x="0" y="1347414"/>
                  </a:lnTo>
                  <a:lnTo>
                    <a:pt x="5431329" y="1347414"/>
                  </a:lnTo>
                  <a:lnTo>
                    <a:pt x="5431329" y="0"/>
                  </a:lnTo>
                  <a:lnTo>
                    <a:pt x="0" y="0"/>
                  </a:lnTo>
                  <a:close/>
                  <a:moveTo>
                    <a:pt x="5370369" y="1286454"/>
                  </a:moveTo>
                  <a:lnTo>
                    <a:pt x="59690" y="1286454"/>
                  </a:lnTo>
                  <a:lnTo>
                    <a:pt x="59690" y="59690"/>
                  </a:lnTo>
                  <a:lnTo>
                    <a:pt x="5370369" y="59690"/>
                  </a:lnTo>
                  <a:lnTo>
                    <a:pt x="5370369" y="1286454"/>
                  </a:lnTo>
                  <a:close/>
                </a:path>
              </a:pathLst>
            </a:custGeom>
            <a:solidFill>
              <a:srgbClr val="F2BE40"/>
            </a:solidFill>
          </p:spPr>
        </p:sp>
      </p:grpSp>
      <p:sp>
        <p:nvSpPr>
          <p:cNvPr id="19" name="TextBox 19"/>
          <p:cNvSpPr txBox="1"/>
          <p:nvPr/>
        </p:nvSpPr>
        <p:spPr>
          <a:xfrm>
            <a:off x="2387138" y="9041481"/>
            <a:ext cx="3271523" cy="389255"/>
          </a:xfrm>
          <a:prstGeom prst="rect">
            <a:avLst/>
          </a:prstGeom>
        </p:spPr>
        <p:txBody>
          <a:bodyPr lIns="0" tIns="0" rIns="0" bIns="0" rtlCol="0" anchor="t">
            <a:spAutoFit/>
          </a:bodyPr>
          <a:lstStyle/>
          <a:p>
            <a:pPr algn="ctr">
              <a:lnSpc>
                <a:spcPts val="3219"/>
              </a:lnSpc>
            </a:pPr>
            <a:r>
              <a:rPr lang="en-US" sz="2299">
                <a:solidFill>
                  <a:srgbClr val="3B41C9"/>
                </a:solidFill>
                <a:latin typeface="Montserrat Classic Bold"/>
              </a:rPr>
              <a:t>END SLIDE</a:t>
            </a:r>
          </a:p>
        </p:txBody>
      </p:sp>
      <p:sp>
        <p:nvSpPr>
          <p:cNvPr id="20" name="TextBox 20"/>
          <p:cNvSpPr txBox="1"/>
          <p:nvPr/>
        </p:nvSpPr>
        <p:spPr>
          <a:xfrm>
            <a:off x="2057400" y="4891144"/>
            <a:ext cx="8953191" cy="3613786"/>
          </a:xfrm>
          <a:prstGeom prst="rect">
            <a:avLst/>
          </a:prstGeom>
        </p:spPr>
        <p:txBody>
          <a:bodyPr lIns="0" tIns="0" rIns="0" bIns="0" rtlCol="0" anchor="t">
            <a:spAutoFit/>
          </a:bodyPr>
          <a:lstStyle/>
          <a:p>
            <a:pPr>
              <a:lnSpc>
                <a:spcPts val="4199"/>
              </a:lnSpc>
            </a:pPr>
            <a:r>
              <a:rPr lang="en-US" sz="2399">
                <a:solidFill>
                  <a:srgbClr val="3B41C9"/>
                </a:solidFill>
                <a:latin typeface="Montserrat"/>
              </a:rPr>
              <a:t>Social Profiles</a:t>
            </a:r>
          </a:p>
          <a:p>
            <a:pPr>
              <a:lnSpc>
                <a:spcPts val="4199"/>
              </a:lnSpc>
            </a:pPr>
            <a:r>
              <a:rPr lang="en-US" sz="2399">
                <a:solidFill>
                  <a:srgbClr val="3B41C9"/>
                </a:solidFill>
                <a:latin typeface="Montserrat"/>
              </a:rPr>
              <a:t>Follow Ngator on social networks</a:t>
            </a:r>
          </a:p>
          <a:p>
            <a:pPr>
              <a:lnSpc>
                <a:spcPts val="4199"/>
              </a:lnSpc>
            </a:pPr>
            <a:r>
              <a:rPr lang="en-US" sz="2399">
                <a:solidFill>
                  <a:srgbClr val="3B41C9"/>
                </a:solidFill>
                <a:latin typeface="Montserrat"/>
              </a:rPr>
              <a:t>Facebook : https://www.facebook.com/learnwithngator</a:t>
            </a:r>
          </a:p>
          <a:p>
            <a:pPr>
              <a:lnSpc>
                <a:spcPts val="4199"/>
              </a:lnSpc>
            </a:pPr>
            <a:r>
              <a:rPr lang="en-US" sz="2399">
                <a:solidFill>
                  <a:srgbClr val="3B41C9"/>
                </a:solidFill>
                <a:latin typeface="Montserrat"/>
              </a:rPr>
              <a:t>Instagram :https://www.instagram.com/mahimapasindu/</a:t>
            </a:r>
          </a:p>
          <a:p>
            <a:pPr>
              <a:lnSpc>
                <a:spcPts val="4199"/>
              </a:lnSpc>
            </a:pPr>
            <a:r>
              <a:rPr lang="en-US" sz="2399">
                <a:solidFill>
                  <a:srgbClr val="3B41C9"/>
                </a:solidFill>
                <a:latin typeface="Montserrat"/>
              </a:rPr>
              <a:t>GitHub : https://github.com/drgnhunter</a:t>
            </a:r>
          </a:p>
          <a:p>
            <a:pPr>
              <a:lnSpc>
                <a:spcPts val="4199"/>
              </a:lnSpc>
            </a:pPr>
            <a:r>
              <a:rPr lang="en-US" sz="2399">
                <a:solidFill>
                  <a:srgbClr val="3B41C9"/>
                </a:solidFill>
                <a:latin typeface="Montserrat"/>
              </a:rPr>
              <a:t>LinkedIn : https://www.linkedin.com/in/pasindu-mahima-3a0031187/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306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4" name="Freeform 4"/>
          <p:cNvSpPr/>
          <p:nvPr/>
        </p:nvSpPr>
        <p:spPr>
          <a:xfrm>
            <a:off x="16751921" y="110234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853680" y="120410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930687" y="9024799"/>
            <a:ext cx="467003" cy="467003"/>
          </a:xfrm>
          <a:custGeom>
            <a:avLst/>
            <a:gdLst/>
            <a:ahLst/>
            <a:cxnLst/>
            <a:rect l="l" t="t" r="r" b="b"/>
            <a:pathLst>
              <a:path w="467003" h="467003">
                <a:moveTo>
                  <a:pt x="0" y="0"/>
                </a:moveTo>
                <a:lnTo>
                  <a:pt x="467003" y="0"/>
                </a:lnTo>
                <a:lnTo>
                  <a:pt x="467003"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6303617" y="9024799"/>
            <a:ext cx="467003" cy="467003"/>
          </a:xfrm>
          <a:custGeom>
            <a:avLst/>
            <a:gdLst/>
            <a:ahLst/>
            <a:cxnLst/>
            <a:rect l="l" t="t" r="r" b="b"/>
            <a:pathLst>
              <a:path w="467003" h="467003">
                <a:moveTo>
                  <a:pt x="0" y="0"/>
                </a:moveTo>
                <a:lnTo>
                  <a:pt x="467002" y="0"/>
                </a:lnTo>
                <a:lnTo>
                  <a:pt x="467002"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110959" y="9157850"/>
            <a:ext cx="122046" cy="200900"/>
          </a:xfrm>
          <a:custGeom>
            <a:avLst/>
            <a:gdLst/>
            <a:ahLst/>
            <a:cxnLst/>
            <a:rect l="l" t="t" r="r" b="b"/>
            <a:pathLst>
              <a:path w="122046" h="200900">
                <a:moveTo>
                  <a:pt x="0" y="0"/>
                </a:moveTo>
                <a:lnTo>
                  <a:pt x="122047" y="0"/>
                </a:lnTo>
                <a:lnTo>
                  <a:pt x="122047"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a:off x="16476095" y="9157850"/>
            <a:ext cx="122046" cy="200900"/>
          </a:xfrm>
          <a:custGeom>
            <a:avLst/>
            <a:gdLst/>
            <a:ahLst/>
            <a:cxnLst/>
            <a:rect l="l" t="t" r="r" b="b"/>
            <a:pathLst>
              <a:path w="122046" h="200900">
                <a:moveTo>
                  <a:pt x="0" y="0"/>
                </a:moveTo>
                <a:lnTo>
                  <a:pt x="122046" y="0"/>
                </a:lnTo>
                <a:lnTo>
                  <a:pt x="122046"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1279075" y="1847022"/>
            <a:ext cx="10620255" cy="857250"/>
          </a:xfrm>
          <a:prstGeom prst="rect">
            <a:avLst/>
          </a:prstGeom>
        </p:spPr>
        <p:txBody>
          <a:bodyPr lIns="0" tIns="0" rIns="0" bIns="0" rtlCol="0" anchor="t">
            <a:spAutoFit/>
          </a:bodyPr>
          <a:lstStyle/>
          <a:p>
            <a:pPr>
              <a:lnSpc>
                <a:spcPts val="6600"/>
              </a:lnSpc>
            </a:pPr>
            <a:r>
              <a:rPr lang="en-US" sz="6000">
                <a:solidFill>
                  <a:srgbClr val="3B41C9"/>
                </a:solidFill>
                <a:latin typeface="Archive Bold"/>
              </a:rPr>
              <a:t>ACTION LISTENERS</a:t>
            </a:r>
          </a:p>
        </p:txBody>
      </p:sp>
      <p:sp>
        <p:nvSpPr>
          <p:cNvPr id="11" name="Freeform 11"/>
          <p:cNvSpPr/>
          <p:nvPr/>
        </p:nvSpPr>
        <p:spPr>
          <a:xfrm>
            <a:off x="10764451" y="1310857"/>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2"/>
          <p:cNvSpPr/>
          <p:nvPr/>
        </p:nvSpPr>
        <p:spPr>
          <a:xfrm>
            <a:off x="4796729" y="-80952"/>
            <a:ext cx="2366598" cy="1183299"/>
          </a:xfrm>
          <a:custGeom>
            <a:avLst/>
            <a:gdLst/>
            <a:ahLst/>
            <a:cxnLst/>
            <a:rect l="l" t="t" r="r" b="b"/>
            <a:pathLst>
              <a:path w="2366598" h="1183299">
                <a:moveTo>
                  <a:pt x="0" y="0"/>
                </a:moveTo>
                <a:lnTo>
                  <a:pt x="2366598" y="0"/>
                </a:lnTo>
                <a:lnTo>
                  <a:pt x="2366598" y="1183299"/>
                </a:lnTo>
                <a:lnTo>
                  <a:pt x="0" y="11832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Freeform 13"/>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4" name="TextBox 14"/>
          <p:cNvSpPr txBox="1"/>
          <p:nvPr/>
        </p:nvSpPr>
        <p:spPr>
          <a:xfrm>
            <a:off x="14987423" y="1181373"/>
            <a:ext cx="1275835" cy="266700"/>
          </a:xfrm>
          <a:prstGeom prst="rect">
            <a:avLst/>
          </a:prstGeom>
        </p:spPr>
        <p:txBody>
          <a:bodyPr lIns="0" tIns="0" rIns="0" bIns="0" rtlCol="0" anchor="t">
            <a:spAutoFit/>
          </a:bodyPr>
          <a:lstStyle/>
          <a:p>
            <a:pPr>
              <a:lnSpc>
                <a:spcPts val="2160"/>
              </a:lnSpc>
            </a:pPr>
            <a:r>
              <a:rPr lang="en-US" sz="1800">
                <a:solidFill>
                  <a:srgbClr val="FFFFFF"/>
                </a:solidFill>
                <a:latin typeface="Montserrat"/>
              </a:rPr>
              <a:t>Search . . .</a:t>
            </a:r>
          </a:p>
        </p:txBody>
      </p:sp>
      <p:sp>
        <p:nvSpPr>
          <p:cNvPr id="15" name="TextBox 15"/>
          <p:cNvSpPr txBox="1"/>
          <p:nvPr/>
        </p:nvSpPr>
        <p:spPr>
          <a:xfrm>
            <a:off x="803856" y="1092417"/>
            <a:ext cx="1468380" cy="389255"/>
          </a:xfrm>
          <a:prstGeom prst="rect">
            <a:avLst/>
          </a:prstGeom>
        </p:spPr>
        <p:txBody>
          <a:bodyPr lIns="0" tIns="0" rIns="0" bIns="0" rtlCol="0" anchor="t">
            <a:spAutoFit/>
          </a:bodyPr>
          <a:lstStyle/>
          <a:p>
            <a:pPr algn="r">
              <a:lnSpc>
                <a:spcPts val="3220"/>
              </a:lnSpc>
            </a:pPr>
            <a:r>
              <a:rPr lang="en-US" sz="2300">
                <a:solidFill>
                  <a:srgbClr val="3B41C9"/>
                </a:solidFill>
                <a:latin typeface="Montserrat Classic Bold"/>
              </a:rPr>
              <a:t>BY</a:t>
            </a:r>
          </a:p>
        </p:txBody>
      </p:sp>
      <p:sp>
        <p:nvSpPr>
          <p:cNvPr id="16" name="TextBox 16"/>
          <p:cNvSpPr txBox="1"/>
          <p:nvPr/>
        </p:nvSpPr>
        <p:spPr>
          <a:xfrm>
            <a:off x="2387138" y="1111554"/>
            <a:ext cx="2873700" cy="389255"/>
          </a:xfrm>
          <a:prstGeom prst="rect">
            <a:avLst/>
          </a:prstGeom>
        </p:spPr>
        <p:txBody>
          <a:bodyPr lIns="0" tIns="0" rIns="0" bIns="0" rtlCol="0" anchor="t">
            <a:spAutoFit/>
          </a:bodyPr>
          <a:lstStyle/>
          <a:p>
            <a:pPr>
              <a:lnSpc>
                <a:spcPts val="3220"/>
              </a:lnSpc>
            </a:pPr>
            <a:r>
              <a:rPr lang="en-US" sz="2300">
                <a:solidFill>
                  <a:srgbClr val="3B41C9"/>
                </a:solidFill>
                <a:latin typeface="Montserrat"/>
              </a:rPr>
              <a:t>Pasindu Mahima</a:t>
            </a:r>
          </a:p>
        </p:txBody>
      </p:sp>
      <p:sp>
        <p:nvSpPr>
          <p:cNvPr id="17" name="TextBox 17"/>
          <p:cNvSpPr txBox="1"/>
          <p:nvPr/>
        </p:nvSpPr>
        <p:spPr>
          <a:xfrm>
            <a:off x="1028700" y="3203818"/>
            <a:ext cx="16967631" cy="5820981"/>
          </a:xfrm>
          <a:prstGeom prst="rect">
            <a:avLst/>
          </a:prstGeom>
        </p:spPr>
        <p:txBody>
          <a:bodyPr lIns="0" tIns="0" rIns="0" bIns="0" rtlCol="0" anchor="t">
            <a:spAutoFit/>
          </a:bodyPr>
          <a:lstStyle/>
          <a:p>
            <a:pPr marL="888451" lvl="1" indent="-444225">
              <a:lnSpc>
                <a:spcPts val="5761"/>
              </a:lnSpc>
              <a:buFont typeface="Arial"/>
              <a:buChar char="•"/>
            </a:pPr>
            <a:r>
              <a:rPr lang="en-US" sz="4115" dirty="0">
                <a:solidFill>
                  <a:srgbClr val="3B41C9"/>
                </a:solidFill>
                <a:latin typeface="Canva Sans Bold"/>
              </a:rPr>
              <a:t>actionPerformed</a:t>
            </a:r>
          </a:p>
          <a:p>
            <a:pPr marL="888451" lvl="1" indent="-444225">
              <a:lnSpc>
                <a:spcPts val="5761"/>
              </a:lnSpc>
              <a:buFont typeface="Arial"/>
              <a:buChar char="•"/>
            </a:pPr>
            <a:r>
              <a:rPr lang="en-US" sz="4115" dirty="0" err="1">
                <a:solidFill>
                  <a:srgbClr val="3B41C9"/>
                </a:solidFill>
                <a:latin typeface="Canva Sans Bold"/>
              </a:rPr>
              <a:t>stateChange</a:t>
            </a:r>
            <a:endParaRPr lang="en-US" sz="4115" dirty="0">
              <a:solidFill>
                <a:srgbClr val="3B41C9"/>
              </a:solidFill>
              <a:latin typeface="Canva Sans Bold"/>
            </a:endParaRPr>
          </a:p>
          <a:p>
            <a:pPr marL="888451" lvl="1" indent="-444225">
              <a:lnSpc>
                <a:spcPts val="5761"/>
              </a:lnSpc>
              <a:buFont typeface="Arial"/>
              <a:buChar char="•"/>
            </a:pPr>
            <a:r>
              <a:rPr lang="en-US" sz="4115" dirty="0" err="1">
                <a:solidFill>
                  <a:srgbClr val="3B41C9"/>
                </a:solidFill>
                <a:latin typeface="Canva Sans Bold"/>
              </a:rPr>
              <a:t>focusGained</a:t>
            </a:r>
            <a:r>
              <a:rPr lang="en-US" sz="4115" dirty="0">
                <a:solidFill>
                  <a:srgbClr val="3B41C9"/>
                </a:solidFill>
                <a:latin typeface="Canva Sans Bold"/>
              </a:rPr>
              <a:t> / </a:t>
            </a:r>
            <a:r>
              <a:rPr lang="en-US" sz="4115" dirty="0" err="1">
                <a:solidFill>
                  <a:srgbClr val="3B41C9"/>
                </a:solidFill>
                <a:latin typeface="Canva Sans Bold"/>
              </a:rPr>
              <a:t>focusLost</a:t>
            </a:r>
            <a:endParaRPr lang="en-US" sz="4115" dirty="0">
              <a:solidFill>
                <a:srgbClr val="3B41C9"/>
              </a:solidFill>
              <a:latin typeface="Canva Sans Bold"/>
            </a:endParaRPr>
          </a:p>
          <a:p>
            <a:pPr marL="888451" lvl="1" indent="-444225">
              <a:lnSpc>
                <a:spcPts val="5761"/>
              </a:lnSpc>
              <a:buFont typeface="Arial"/>
              <a:buChar char="•"/>
            </a:pPr>
            <a:r>
              <a:rPr lang="en-US" sz="4115" dirty="0" err="1">
                <a:solidFill>
                  <a:srgbClr val="3B41C9"/>
                </a:solidFill>
                <a:latin typeface="Canva Sans Bold"/>
              </a:rPr>
              <a:t>itemStateChange</a:t>
            </a:r>
            <a:endParaRPr lang="en-US" sz="4115" dirty="0">
              <a:solidFill>
                <a:srgbClr val="3B41C9"/>
              </a:solidFill>
              <a:latin typeface="Canva Sans Bold"/>
            </a:endParaRPr>
          </a:p>
          <a:p>
            <a:pPr marL="888451" lvl="1" indent="-444225">
              <a:lnSpc>
                <a:spcPts val="5761"/>
              </a:lnSpc>
              <a:buFont typeface="Arial"/>
              <a:buChar char="•"/>
            </a:pPr>
            <a:r>
              <a:rPr lang="en-US" sz="4115" dirty="0" err="1">
                <a:solidFill>
                  <a:srgbClr val="3B41C9"/>
                </a:solidFill>
                <a:latin typeface="Canva Sans Bold"/>
              </a:rPr>
              <a:t>keyPressed</a:t>
            </a:r>
            <a:r>
              <a:rPr lang="en-US" sz="4115" dirty="0">
                <a:solidFill>
                  <a:srgbClr val="3B41C9"/>
                </a:solidFill>
                <a:latin typeface="Canva Sans Bold"/>
              </a:rPr>
              <a:t> / </a:t>
            </a:r>
            <a:r>
              <a:rPr lang="en-US" sz="4115" dirty="0" err="1">
                <a:solidFill>
                  <a:srgbClr val="3B41C9"/>
                </a:solidFill>
                <a:latin typeface="Canva Sans Bold"/>
              </a:rPr>
              <a:t>keyReleased</a:t>
            </a:r>
            <a:r>
              <a:rPr lang="en-US" sz="4115" dirty="0">
                <a:solidFill>
                  <a:srgbClr val="3B41C9"/>
                </a:solidFill>
                <a:latin typeface="Canva Sans Bold"/>
              </a:rPr>
              <a:t> / </a:t>
            </a:r>
            <a:r>
              <a:rPr lang="en-US" sz="4115" dirty="0" err="1">
                <a:solidFill>
                  <a:srgbClr val="3B41C9"/>
                </a:solidFill>
                <a:latin typeface="Canva Sans Bold"/>
              </a:rPr>
              <a:t>keyTyped</a:t>
            </a:r>
            <a:endParaRPr lang="en-US" sz="4115" dirty="0">
              <a:solidFill>
                <a:srgbClr val="3B41C9"/>
              </a:solidFill>
              <a:latin typeface="Canva Sans Bold"/>
            </a:endParaRPr>
          </a:p>
          <a:p>
            <a:pPr marL="888451" lvl="1" indent="-444225">
              <a:lnSpc>
                <a:spcPts val="5761"/>
              </a:lnSpc>
              <a:buFont typeface="Arial"/>
              <a:buChar char="•"/>
            </a:pPr>
            <a:r>
              <a:rPr lang="en-US" sz="4115" dirty="0" err="1">
                <a:solidFill>
                  <a:srgbClr val="3B41C9"/>
                </a:solidFill>
                <a:latin typeface="Canva Sans Bold"/>
              </a:rPr>
              <a:t>mouseClicked</a:t>
            </a:r>
            <a:r>
              <a:rPr lang="en-US" sz="4115" dirty="0">
                <a:solidFill>
                  <a:srgbClr val="3B41C9"/>
                </a:solidFill>
                <a:latin typeface="Canva Sans Bold"/>
              </a:rPr>
              <a:t> / </a:t>
            </a:r>
            <a:r>
              <a:rPr lang="en-US" sz="4115" dirty="0" err="1">
                <a:solidFill>
                  <a:srgbClr val="3B41C9"/>
                </a:solidFill>
                <a:latin typeface="Canva Sans Bold"/>
              </a:rPr>
              <a:t>mouseEntered</a:t>
            </a:r>
            <a:r>
              <a:rPr lang="en-US" sz="4115" dirty="0">
                <a:solidFill>
                  <a:srgbClr val="3B41C9"/>
                </a:solidFill>
                <a:latin typeface="Canva Sans Bold"/>
              </a:rPr>
              <a:t> / </a:t>
            </a:r>
            <a:r>
              <a:rPr lang="en-US" sz="4115" dirty="0" err="1">
                <a:solidFill>
                  <a:srgbClr val="3B41C9"/>
                </a:solidFill>
                <a:latin typeface="Canva Sans Bold"/>
              </a:rPr>
              <a:t>mouseExited</a:t>
            </a:r>
            <a:r>
              <a:rPr lang="en-US" sz="4115" dirty="0">
                <a:solidFill>
                  <a:srgbClr val="3B41C9"/>
                </a:solidFill>
                <a:latin typeface="Canva Sans Bold"/>
              </a:rPr>
              <a:t> / </a:t>
            </a:r>
            <a:r>
              <a:rPr lang="en-US" sz="4115" dirty="0" err="1">
                <a:solidFill>
                  <a:srgbClr val="3B41C9"/>
                </a:solidFill>
                <a:latin typeface="Canva Sans Bold"/>
              </a:rPr>
              <a:t>mouseReleased</a:t>
            </a:r>
            <a:endParaRPr lang="en-US" sz="4115" dirty="0">
              <a:solidFill>
                <a:srgbClr val="3B41C9"/>
              </a:solidFill>
              <a:latin typeface="Canva Sans Bold"/>
            </a:endParaRPr>
          </a:p>
          <a:p>
            <a:pPr marL="888451" lvl="1" indent="-444225">
              <a:lnSpc>
                <a:spcPts val="5761"/>
              </a:lnSpc>
              <a:buFont typeface="Arial"/>
              <a:buChar char="•"/>
            </a:pPr>
            <a:r>
              <a:rPr lang="en-US" sz="4115" dirty="0" err="1">
                <a:solidFill>
                  <a:srgbClr val="3B41C9"/>
                </a:solidFill>
                <a:latin typeface="Canva Sans Bold"/>
              </a:rPr>
              <a:t>propertyChange</a:t>
            </a:r>
            <a:r>
              <a:rPr lang="en-US" sz="4115" dirty="0">
                <a:solidFill>
                  <a:srgbClr val="3B41C9"/>
                </a:solidFill>
                <a:latin typeface="Canva Sans Bold"/>
              </a:rPr>
              <a:t> (</a:t>
            </a:r>
            <a:r>
              <a:rPr lang="en-US" sz="4115" dirty="0" err="1">
                <a:solidFill>
                  <a:srgbClr val="3B41C9"/>
                </a:solidFill>
                <a:latin typeface="Canva Sans Bold"/>
              </a:rPr>
              <a:t>java.beans.PropertyChangeEvent</a:t>
            </a:r>
            <a:r>
              <a:rPr lang="en-US" sz="4115" dirty="0">
                <a:solidFill>
                  <a:srgbClr val="3B41C9"/>
                </a:solidFill>
                <a:latin typeface="Canva Sans Bold"/>
              </a:rPr>
              <a:t>)</a:t>
            </a:r>
          </a:p>
          <a:p>
            <a:pPr>
              <a:lnSpc>
                <a:spcPts val="5761"/>
              </a:lnSpc>
            </a:pPr>
            <a:endParaRPr lang="en-US" sz="4115" dirty="0">
              <a:solidFill>
                <a:srgbClr val="3B41C9"/>
              </a:solidFill>
              <a:latin typeface="Canva Sans Bold"/>
            </a:endParaRPr>
          </a:p>
        </p:txBody>
      </p:sp>
      <p:sp>
        <p:nvSpPr>
          <p:cNvPr id="18" name="TextBox 18"/>
          <p:cNvSpPr txBox="1"/>
          <p:nvPr/>
        </p:nvSpPr>
        <p:spPr>
          <a:xfrm>
            <a:off x="8450262" y="1618422"/>
            <a:ext cx="10828338" cy="1018068"/>
          </a:xfrm>
          <a:prstGeom prst="rect">
            <a:avLst/>
          </a:prstGeom>
        </p:spPr>
        <p:txBody>
          <a:bodyPr wrap="square" lIns="0" tIns="0" rIns="0" bIns="0" rtlCol="0" anchor="t">
            <a:spAutoFit/>
          </a:bodyPr>
          <a:lstStyle/>
          <a:p>
            <a:pPr>
              <a:lnSpc>
                <a:spcPts val="8308"/>
              </a:lnSpc>
            </a:pPr>
            <a:r>
              <a:rPr lang="en-US" sz="5934" dirty="0">
                <a:solidFill>
                  <a:srgbClr val="3B41C9"/>
                </a:solidFill>
                <a:latin typeface="Canva Sans Bold"/>
              </a:rPr>
              <a:t>(</a:t>
            </a:r>
            <a:r>
              <a:rPr lang="en-US" sz="5934" dirty="0" err="1">
                <a:solidFill>
                  <a:srgbClr val="3B41C9"/>
                </a:solidFill>
                <a:latin typeface="Canva Sans Bold"/>
              </a:rPr>
              <a:t>java.awt</a:t>
            </a:r>
            <a:r>
              <a:rPr lang="en-US" sz="5934" dirty="0">
                <a:solidFill>
                  <a:srgbClr val="3B41C9"/>
                </a:solidFill>
                <a:latin typeface="Canva Sans Bold"/>
              </a:rPr>
              <a:t> and </a:t>
            </a:r>
            <a:r>
              <a:rPr lang="en-US" sz="5934" dirty="0" err="1">
                <a:solidFill>
                  <a:srgbClr val="3B41C9"/>
                </a:solidFill>
                <a:latin typeface="Canva Sans Bold"/>
              </a:rPr>
              <a:t>javax.swing</a:t>
            </a:r>
            <a:r>
              <a:rPr lang="en-US" sz="5934" dirty="0">
                <a:solidFill>
                  <a:srgbClr val="3B41C9"/>
                </a:solidFill>
                <a:latin typeface="Canva Sans Bold"/>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306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4" name="Freeform 4"/>
          <p:cNvSpPr/>
          <p:nvPr/>
        </p:nvSpPr>
        <p:spPr>
          <a:xfrm>
            <a:off x="16751921" y="110234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853680" y="120410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930687" y="9024799"/>
            <a:ext cx="467003" cy="467003"/>
          </a:xfrm>
          <a:custGeom>
            <a:avLst/>
            <a:gdLst/>
            <a:ahLst/>
            <a:cxnLst/>
            <a:rect l="l" t="t" r="r" b="b"/>
            <a:pathLst>
              <a:path w="467003" h="467003">
                <a:moveTo>
                  <a:pt x="0" y="0"/>
                </a:moveTo>
                <a:lnTo>
                  <a:pt x="467003" y="0"/>
                </a:lnTo>
                <a:lnTo>
                  <a:pt x="467003"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6303617" y="9024799"/>
            <a:ext cx="467003" cy="467003"/>
          </a:xfrm>
          <a:custGeom>
            <a:avLst/>
            <a:gdLst/>
            <a:ahLst/>
            <a:cxnLst/>
            <a:rect l="l" t="t" r="r" b="b"/>
            <a:pathLst>
              <a:path w="467003" h="467003">
                <a:moveTo>
                  <a:pt x="0" y="0"/>
                </a:moveTo>
                <a:lnTo>
                  <a:pt x="467002" y="0"/>
                </a:lnTo>
                <a:lnTo>
                  <a:pt x="467002"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110959" y="9157850"/>
            <a:ext cx="122046" cy="200900"/>
          </a:xfrm>
          <a:custGeom>
            <a:avLst/>
            <a:gdLst/>
            <a:ahLst/>
            <a:cxnLst/>
            <a:rect l="l" t="t" r="r" b="b"/>
            <a:pathLst>
              <a:path w="122046" h="200900">
                <a:moveTo>
                  <a:pt x="0" y="0"/>
                </a:moveTo>
                <a:lnTo>
                  <a:pt x="122047" y="0"/>
                </a:lnTo>
                <a:lnTo>
                  <a:pt x="122047"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a:off x="16476095" y="9157850"/>
            <a:ext cx="122046" cy="200900"/>
          </a:xfrm>
          <a:custGeom>
            <a:avLst/>
            <a:gdLst/>
            <a:ahLst/>
            <a:cxnLst/>
            <a:rect l="l" t="t" r="r" b="b"/>
            <a:pathLst>
              <a:path w="122046" h="200900">
                <a:moveTo>
                  <a:pt x="0" y="0"/>
                </a:moveTo>
                <a:lnTo>
                  <a:pt x="122046" y="0"/>
                </a:lnTo>
                <a:lnTo>
                  <a:pt x="122046"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0764451" y="1310857"/>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4796729" y="-80952"/>
            <a:ext cx="2366598" cy="1183299"/>
          </a:xfrm>
          <a:custGeom>
            <a:avLst/>
            <a:gdLst/>
            <a:ahLst/>
            <a:cxnLst/>
            <a:rect l="l" t="t" r="r" b="b"/>
            <a:pathLst>
              <a:path w="2366598" h="1183299">
                <a:moveTo>
                  <a:pt x="0" y="0"/>
                </a:moveTo>
                <a:lnTo>
                  <a:pt x="2366598" y="0"/>
                </a:lnTo>
                <a:lnTo>
                  <a:pt x="2366598" y="1183299"/>
                </a:lnTo>
                <a:lnTo>
                  <a:pt x="0" y="11832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1993872" y="3494847"/>
            <a:ext cx="9388388" cy="4577961"/>
          </a:xfrm>
          <a:custGeom>
            <a:avLst/>
            <a:gdLst/>
            <a:ahLst/>
            <a:cxnLst/>
            <a:rect l="l" t="t" r="r" b="b"/>
            <a:pathLst>
              <a:path w="9388388" h="4577961">
                <a:moveTo>
                  <a:pt x="0" y="0"/>
                </a:moveTo>
                <a:lnTo>
                  <a:pt x="9388388" y="0"/>
                </a:lnTo>
                <a:lnTo>
                  <a:pt x="9388388" y="4577961"/>
                </a:lnTo>
                <a:lnTo>
                  <a:pt x="0" y="4577961"/>
                </a:lnTo>
                <a:lnTo>
                  <a:pt x="0" y="0"/>
                </a:lnTo>
                <a:close/>
              </a:path>
            </a:pathLst>
          </a:custGeom>
          <a:blipFill>
            <a:blip r:embed="rId16"/>
            <a:stretch>
              <a:fillRect l="-43339" t="-65350"/>
            </a:stretch>
          </a:blipFill>
        </p:spPr>
      </p:sp>
      <p:sp>
        <p:nvSpPr>
          <p:cNvPr id="14" name="TextBox 14"/>
          <p:cNvSpPr txBox="1"/>
          <p:nvPr/>
        </p:nvSpPr>
        <p:spPr>
          <a:xfrm>
            <a:off x="14987423" y="1181373"/>
            <a:ext cx="1275835" cy="266700"/>
          </a:xfrm>
          <a:prstGeom prst="rect">
            <a:avLst/>
          </a:prstGeom>
        </p:spPr>
        <p:txBody>
          <a:bodyPr lIns="0" tIns="0" rIns="0" bIns="0" rtlCol="0" anchor="t">
            <a:spAutoFit/>
          </a:bodyPr>
          <a:lstStyle/>
          <a:p>
            <a:pPr>
              <a:lnSpc>
                <a:spcPts val="2160"/>
              </a:lnSpc>
            </a:pPr>
            <a:r>
              <a:rPr lang="en-US" sz="1800">
                <a:solidFill>
                  <a:srgbClr val="FFFFFF"/>
                </a:solidFill>
                <a:latin typeface="Montserrat"/>
              </a:rPr>
              <a:t>Search . . .</a:t>
            </a:r>
          </a:p>
        </p:txBody>
      </p:sp>
      <p:sp>
        <p:nvSpPr>
          <p:cNvPr id="15" name="TextBox 15"/>
          <p:cNvSpPr txBox="1"/>
          <p:nvPr/>
        </p:nvSpPr>
        <p:spPr>
          <a:xfrm>
            <a:off x="803856" y="1092417"/>
            <a:ext cx="1468380" cy="389255"/>
          </a:xfrm>
          <a:prstGeom prst="rect">
            <a:avLst/>
          </a:prstGeom>
        </p:spPr>
        <p:txBody>
          <a:bodyPr lIns="0" tIns="0" rIns="0" bIns="0" rtlCol="0" anchor="t">
            <a:spAutoFit/>
          </a:bodyPr>
          <a:lstStyle/>
          <a:p>
            <a:pPr algn="r">
              <a:lnSpc>
                <a:spcPts val="3220"/>
              </a:lnSpc>
            </a:pPr>
            <a:r>
              <a:rPr lang="en-US" sz="2300">
                <a:solidFill>
                  <a:srgbClr val="3B41C9"/>
                </a:solidFill>
                <a:latin typeface="Montserrat Classic Bold"/>
              </a:rPr>
              <a:t>BY</a:t>
            </a:r>
          </a:p>
        </p:txBody>
      </p:sp>
      <p:sp>
        <p:nvSpPr>
          <p:cNvPr id="16" name="TextBox 16"/>
          <p:cNvSpPr txBox="1"/>
          <p:nvPr/>
        </p:nvSpPr>
        <p:spPr>
          <a:xfrm>
            <a:off x="2387138" y="1111554"/>
            <a:ext cx="2873700" cy="389255"/>
          </a:xfrm>
          <a:prstGeom prst="rect">
            <a:avLst/>
          </a:prstGeom>
        </p:spPr>
        <p:txBody>
          <a:bodyPr lIns="0" tIns="0" rIns="0" bIns="0" rtlCol="0" anchor="t">
            <a:spAutoFit/>
          </a:bodyPr>
          <a:lstStyle/>
          <a:p>
            <a:pPr>
              <a:lnSpc>
                <a:spcPts val="3220"/>
              </a:lnSpc>
            </a:pPr>
            <a:r>
              <a:rPr lang="en-US" sz="2300">
                <a:solidFill>
                  <a:srgbClr val="3B41C9"/>
                </a:solidFill>
                <a:latin typeface="Montserrat"/>
              </a:rPr>
              <a:t>Pasindu Mahima</a:t>
            </a:r>
          </a:p>
        </p:txBody>
      </p:sp>
      <p:sp>
        <p:nvSpPr>
          <p:cNvPr id="17" name="TextBox 17"/>
          <p:cNvSpPr txBox="1"/>
          <p:nvPr/>
        </p:nvSpPr>
        <p:spPr>
          <a:xfrm>
            <a:off x="1028700" y="2076450"/>
            <a:ext cx="16598141" cy="822430"/>
          </a:xfrm>
          <a:prstGeom prst="rect">
            <a:avLst/>
          </a:prstGeom>
        </p:spPr>
        <p:txBody>
          <a:bodyPr lIns="0" tIns="0" rIns="0" bIns="0" rtlCol="0" anchor="t">
            <a:spAutoFit/>
          </a:bodyPr>
          <a:lstStyle/>
          <a:p>
            <a:pPr algn="ctr">
              <a:lnSpc>
                <a:spcPts val="6826"/>
              </a:lnSpc>
            </a:pPr>
            <a:r>
              <a:rPr lang="en-US" sz="4875">
                <a:solidFill>
                  <a:srgbClr val="3B41C9"/>
                </a:solidFill>
                <a:latin typeface="Canva Sans Bold"/>
              </a:rPr>
              <a:t>actionPerformed (java.awt.event.actionPerformed)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306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4" name="Freeform 4"/>
          <p:cNvSpPr/>
          <p:nvPr/>
        </p:nvSpPr>
        <p:spPr>
          <a:xfrm>
            <a:off x="16751921" y="110234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853680" y="120410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930687" y="9024799"/>
            <a:ext cx="467003" cy="467003"/>
          </a:xfrm>
          <a:custGeom>
            <a:avLst/>
            <a:gdLst/>
            <a:ahLst/>
            <a:cxnLst/>
            <a:rect l="l" t="t" r="r" b="b"/>
            <a:pathLst>
              <a:path w="467003" h="467003">
                <a:moveTo>
                  <a:pt x="0" y="0"/>
                </a:moveTo>
                <a:lnTo>
                  <a:pt x="467003" y="0"/>
                </a:lnTo>
                <a:lnTo>
                  <a:pt x="467003"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6303617" y="9024799"/>
            <a:ext cx="467003" cy="467003"/>
          </a:xfrm>
          <a:custGeom>
            <a:avLst/>
            <a:gdLst/>
            <a:ahLst/>
            <a:cxnLst/>
            <a:rect l="l" t="t" r="r" b="b"/>
            <a:pathLst>
              <a:path w="467003" h="467003">
                <a:moveTo>
                  <a:pt x="0" y="0"/>
                </a:moveTo>
                <a:lnTo>
                  <a:pt x="467002" y="0"/>
                </a:lnTo>
                <a:lnTo>
                  <a:pt x="467002"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110959" y="9157850"/>
            <a:ext cx="122046" cy="200900"/>
          </a:xfrm>
          <a:custGeom>
            <a:avLst/>
            <a:gdLst/>
            <a:ahLst/>
            <a:cxnLst/>
            <a:rect l="l" t="t" r="r" b="b"/>
            <a:pathLst>
              <a:path w="122046" h="200900">
                <a:moveTo>
                  <a:pt x="0" y="0"/>
                </a:moveTo>
                <a:lnTo>
                  <a:pt x="122047" y="0"/>
                </a:lnTo>
                <a:lnTo>
                  <a:pt x="122047"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a:off x="16476095" y="9157850"/>
            <a:ext cx="122046" cy="200900"/>
          </a:xfrm>
          <a:custGeom>
            <a:avLst/>
            <a:gdLst/>
            <a:ahLst/>
            <a:cxnLst/>
            <a:rect l="l" t="t" r="r" b="b"/>
            <a:pathLst>
              <a:path w="122046" h="200900">
                <a:moveTo>
                  <a:pt x="0" y="0"/>
                </a:moveTo>
                <a:lnTo>
                  <a:pt x="122046" y="0"/>
                </a:lnTo>
                <a:lnTo>
                  <a:pt x="122046"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0764451" y="1310857"/>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4796729" y="-80952"/>
            <a:ext cx="2366598" cy="1183299"/>
          </a:xfrm>
          <a:custGeom>
            <a:avLst/>
            <a:gdLst/>
            <a:ahLst/>
            <a:cxnLst/>
            <a:rect l="l" t="t" r="r" b="b"/>
            <a:pathLst>
              <a:path w="2366598" h="1183299">
                <a:moveTo>
                  <a:pt x="0" y="0"/>
                </a:moveTo>
                <a:lnTo>
                  <a:pt x="2366598" y="0"/>
                </a:lnTo>
                <a:lnTo>
                  <a:pt x="2366598" y="1183299"/>
                </a:lnTo>
                <a:lnTo>
                  <a:pt x="0" y="11832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1993872" y="3494847"/>
            <a:ext cx="11244217" cy="3019547"/>
          </a:xfrm>
          <a:custGeom>
            <a:avLst/>
            <a:gdLst/>
            <a:ahLst/>
            <a:cxnLst/>
            <a:rect l="l" t="t" r="r" b="b"/>
            <a:pathLst>
              <a:path w="11244217" h="3019547">
                <a:moveTo>
                  <a:pt x="0" y="0"/>
                </a:moveTo>
                <a:lnTo>
                  <a:pt x="11244216" y="0"/>
                </a:lnTo>
                <a:lnTo>
                  <a:pt x="11244216" y="3019547"/>
                </a:lnTo>
                <a:lnTo>
                  <a:pt x="0" y="3019547"/>
                </a:lnTo>
                <a:lnTo>
                  <a:pt x="0" y="0"/>
                </a:lnTo>
                <a:close/>
              </a:path>
            </a:pathLst>
          </a:custGeom>
          <a:blipFill>
            <a:blip r:embed="rId16"/>
            <a:stretch>
              <a:fillRect/>
            </a:stretch>
          </a:blipFill>
        </p:spPr>
      </p:sp>
      <p:sp>
        <p:nvSpPr>
          <p:cNvPr id="14" name="TextBox 14"/>
          <p:cNvSpPr txBox="1"/>
          <p:nvPr/>
        </p:nvSpPr>
        <p:spPr>
          <a:xfrm>
            <a:off x="14987423" y="1181373"/>
            <a:ext cx="1275835" cy="266700"/>
          </a:xfrm>
          <a:prstGeom prst="rect">
            <a:avLst/>
          </a:prstGeom>
        </p:spPr>
        <p:txBody>
          <a:bodyPr lIns="0" tIns="0" rIns="0" bIns="0" rtlCol="0" anchor="t">
            <a:spAutoFit/>
          </a:bodyPr>
          <a:lstStyle/>
          <a:p>
            <a:pPr>
              <a:lnSpc>
                <a:spcPts val="2160"/>
              </a:lnSpc>
            </a:pPr>
            <a:r>
              <a:rPr lang="en-US" sz="1800">
                <a:solidFill>
                  <a:srgbClr val="FFFFFF"/>
                </a:solidFill>
                <a:latin typeface="Montserrat"/>
              </a:rPr>
              <a:t>Search . . .</a:t>
            </a:r>
          </a:p>
        </p:txBody>
      </p:sp>
      <p:sp>
        <p:nvSpPr>
          <p:cNvPr id="15" name="TextBox 15"/>
          <p:cNvSpPr txBox="1"/>
          <p:nvPr/>
        </p:nvSpPr>
        <p:spPr>
          <a:xfrm>
            <a:off x="803856" y="1092417"/>
            <a:ext cx="1468380" cy="389255"/>
          </a:xfrm>
          <a:prstGeom prst="rect">
            <a:avLst/>
          </a:prstGeom>
        </p:spPr>
        <p:txBody>
          <a:bodyPr lIns="0" tIns="0" rIns="0" bIns="0" rtlCol="0" anchor="t">
            <a:spAutoFit/>
          </a:bodyPr>
          <a:lstStyle/>
          <a:p>
            <a:pPr algn="r">
              <a:lnSpc>
                <a:spcPts val="3220"/>
              </a:lnSpc>
            </a:pPr>
            <a:r>
              <a:rPr lang="en-US" sz="2300">
                <a:solidFill>
                  <a:srgbClr val="3B41C9"/>
                </a:solidFill>
                <a:latin typeface="Montserrat Classic Bold"/>
              </a:rPr>
              <a:t>BY</a:t>
            </a:r>
          </a:p>
        </p:txBody>
      </p:sp>
      <p:sp>
        <p:nvSpPr>
          <p:cNvPr id="16" name="TextBox 16"/>
          <p:cNvSpPr txBox="1"/>
          <p:nvPr/>
        </p:nvSpPr>
        <p:spPr>
          <a:xfrm>
            <a:off x="2387138" y="1111554"/>
            <a:ext cx="2873700" cy="389255"/>
          </a:xfrm>
          <a:prstGeom prst="rect">
            <a:avLst/>
          </a:prstGeom>
        </p:spPr>
        <p:txBody>
          <a:bodyPr lIns="0" tIns="0" rIns="0" bIns="0" rtlCol="0" anchor="t">
            <a:spAutoFit/>
          </a:bodyPr>
          <a:lstStyle/>
          <a:p>
            <a:pPr>
              <a:lnSpc>
                <a:spcPts val="3220"/>
              </a:lnSpc>
            </a:pPr>
            <a:r>
              <a:rPr lang="en-US" sz="2300">
                <a:solidFill>
                  <a:srgbClr val="3B41C9"/>
                </a:solidFill>
                <a:latin typeface="Montserrat"/>
              </a:rPr>
              <a:t>Pasindu Mahima</a:t>
            </a:r>
          </a:p>
        </p:txBody>
      </p:sp>
      <p:sp>
        <p:nvSpPr>
          <p:cNvPr id="17" name="TextBox 17"/>
          <p:cNvSpPr txBox="1"/>
          <p:nvPr/>
        </p:nvSpPr>
        <p:spPr>
          <a:xfrm>
            <a:off x="1028700" y="2076450"/>
            <a:ext cx="16598141" cy="822430"/>
          </a:xfrm>
          <a:prstGeom prst="rect">
            <a:avLst/>
          </a:prstGeom>
        </p:spPr>
        <p:txBody>
          <a:bodyPr lIns="0" tIns="0" rIns="0" bIns="0" rtlCol="0" anchor="t">
            <a:spAutoFit/>
          </a:bodyPr>
          <a:lstStyle/>
          <a:p>
            <a:pPr algn="ctr">
              <a:lnSpc>
                <a:spcPts val="6826"/>
              </a:lnSpc>
            </a:pPr>
            <a:r>
              <a:rPr lang="en-US" sz="4875">
                <a:solidFill>
                  <a:srgbClr val="3B41C9"/>
                </a:solidFill>
                <a:latin typeface="Canva Sans Bold"/>
              </a:rPr>
              <a:t>actionPerformed (java.awt.event.actionPerformed)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306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4" name="Freeform 4"/>
          <p:cNvSpPr/>
          <p:nvPr/>
        </p:nvSpPr>
        <p:spPr>
          <a:xfrm>
            <a:off x="16751921" y="110234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853680" y="120410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930687" y="9024799"/>
            <a:ext cx="467003" cy="467003"/>
          </a:xfrm>
          <a:custGeom>
            <a:avLst/>
            <a:gdLst/>
            <a:ahLst/>
            <a:cxnLst/>
            <a:rect l="l" t="t" r="r" b="b"/>
            <a:pathLst>
              <a:path w="467003" h="467003">
                <a:moveTo>
                  <a:pt x="0" y="0"/>
                </a:moveTo>
                <a:lnTo>
                  <a:pt x="467003" y="0"/>
                </a:lnTo>
                <a:lnTo>
                  <a:pt x="467003"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6303617" y="9024799"/>
            <a:ext cx="467003" cy="467003"/>
          </a:xfrm>
          <a:custGeom>
            <a:avLst/>
            <a:gdLst/>
            <a:ahLst/>
            <a:cxnLst/>
            <a:rect l="l" t="t" r="r" b="b"/>
            <a:pathLst>
              <a:path w="467003" h="467003">
                <a:moveTo>
                  <a:pt x="0" y="0"/>
                </a:moveTo>
                <a:lnTo>
                  <a:pt x="467002" y="0"/>
                </a:lnTo>
                <a:lnTo>
                  <a:pt x="467002"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110959" y="9157850"/>
            <a:ext cx="122046" cy="200900"/>
          </a:xfrm>
          <a:custGeom>
            <a:avLst/>
            <a:gdLst/>
            <a:ahLst/>
            <a:cxnLst/>
            <a:rect l="l" t="t" r="r" b="b"/>
            <a:pathLst>
              <a:path w="122046" h="200900">
                <a:moveTo>
                  <a:pt x="0" y="0"/>
                </a:moveTo>
                <a:lnTo>
                  <a:pt x="122047" y="0"/>
                </a:lnTo>
                <a:lnTo>
                  <a:pt x="122047"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a:off x="16476095" y="9157850"/>
            <a:ext cx="122046" cy="200900"/>
          </a:xfrm>
          <a:custGeom>
            <a:avLst/>
            <a:gdLst/>
            <a:ahLst/>
            <a:cxnLst/>
            <a:rect l="l" t="t" r="r" b="b"/>
            <a:pathLst>
              <a:path w="122046" h="200900">
                <a:moveTo>
                  <a:pt x="0" y="0"/>
                </a:moveTo>
                <a:lnTo>
                  <a:pt x="122046" y="0"/>
                </a:lnTo>
                <a:lnTo>
                  <a:pt x="122046"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0764451" y="1310857"/>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4796729" y="-80952"/>
            <a:ext cx="2366598" cy="1183299"/>
          </a:xfrm>
          <a:custGeom>
            <a:avLst/>
            <a:gdLst/>
            <a:ahLst/>
            <a:cxnLst/>
            <a:rect l="l" t="t" r="r" b="b"/>
            <a:pathLst>
              <a:path w="2366598" h="1183299">
                <a:moveTo>
                  <a:pt x="0" y="0"/>
                </a:moveTo>
                <a:lnTo>
                  <a:pt x="2366598" y="0"/>
                </a:lnTo>
                <a:lnTo>
                  <a:pt x="2366598" y="1183299"/>
                </a:lnTo>
                <a:lnTo>
                  <a:pt x="0" y="11832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1712527" y="3114624"/>
            <a:ext cx="9612020" cy="4606693"/>
          </a:xfrm>
          <a:custGeom>
            <a:avLst/>
            <a:gdLst/>
            <a:ahLst/>
            <a:cxnLst/>
            <a:rect l="l" t="t" r="r" b="b"/>
            <a:pathLst>
              <a:path w="9612020" h="4606693">
                <a:moveTo>
                  <a:pt x="0" y="0"/>
                </a:moveTo>
                <a:lnTo>
                  <a:pt x="9612021" y="0"/>
                </a:lnTo>
                <a:lnTo>
                  <a:pt x="9612021" y="4606693"/>
                </a:lnTo>
                <a:lnTo>
                  <a:pt x="0" y="4606693"/>
                </a:lnTo>
                <a:lnTo>
                  <a:pt x="0" y="0"/>
                </a:lnTo>
                <a:close/>
              </a:path>
            </a:pathLst>
          </a:custGeom>
          <a:blipFill>
            <a:blip r:embed="rId16"/>
            <a:stretch>
              <a:fillRect l="-40004" t="-64319"/>
            </a:stretch>
          </a:blipFill>
        </p:spPr>
      </p:sp>
      <p:sp>
        <p:nvSpPr>
          <p:cNvPr id="14" name="TextBox 14"/>
          <p:cNvSpPr txBox="1"/>
          <p:nvPr/>
        </p:nvSpPr>
        <p:spPr>
          <a:xfrm>
            <a:off x="14987423" y="1181373"/>
            <a:ext cx="1275835" cy="266700"/>
          </a:xfrm>
          <a:prstGeom prst="rect">
            <a:avLst/>
          </a:prstGeom>
        </p:spPr>
        <p:txBody>
          <a:bodyPr lIns="0" tIns="0" rIns="0" bIns="0" rtlCol="0" anchor="t">
            <a:spAutoFit/>
          </a:bodyPr>
          <a:lstStyle/>
          <a:p>
            <a:pPr>
              <a:lnSpc>
                <a:spcPts val="2160"/>
              </a:lnSpc>
            </a:pPr>
            <a:r>
              <a:rPr lang="en-US" sz="1800">
                <a:solidFill>
                  <a:srgbClr val="FFFFFF"/>
                </a:solidFill>
                <a:latin typeface="Montserrat"/>
              </a:rPr>
              <a:t>Search . . .</a:t>
            </a:r>
          </a:p>
        </p:txBody>
      </p:sp>
      <p:sp>
        <p:nvSpPr>
          <p:cNvPr id="15" name="TextBox 15"/>
          <p:cNvSpPr txBox="1"/>
          <p:nvPr/>
        </p:nvSpPr>
        <p:spPr>
          <a:xfrm>
            <a:off x="803856" y="1092417"/>
            <a:ext cx="1468380" cy="389255"/>
          </a:xfrm>
          <a:prstGeom prst="rect">
            <a:avLst/>
          </a:prstGeom>
        </p:spPr>
        <p:txBody>
          <a:bodyPr lIns="0" tIns="0" rIns="0" bIns="0" rtlCol="0" anchor="t">
            <a:spAutoFit/>
          </a:bodyPr>
          <a:lstStyle/>
          <a:p>
            <a:pPr algn="r">
              <a:lnSpc>
                <a:spcPts val="3220"/>
              </a:lnSpc>
            </a:pPr>
            <a:r>
              <a:rPr lang="en-US" sz="2300">
                <a:solidFill>
                  <a:srgbClr val="3B41C9"/>
                </a:solidFill>
                <a:latin typeface="Montserrat Classic Bold"/>
              </a:rPr>
              <a:t>BY</a:t>
            </a:r>
          </a:p>
        </p:txBody>
      </p:sp>
      <p:sp>
        <p:nvSpPr>
          <p:cNvPr id="16" name="TextBox 16"/>
          <p:cNvSpPr txBox="1"/>
          <p:nvPr/>
        </p:nvSpPr>
        <p:spPr>
          <a:xfrm>
            <a:off x="2387138" y="1111554"/>
            <a:ext cx="2873700" cy="389255"/>
          </a:xfrm>
          <a:prstGeom prst="rect">
            <a:avLst/>
          </a:prstGeom>
        </p:spPr>
        <p:txBody>
          <a:bodyPr lIns="0" tIns="0" rIns="0" bIns="0" rtlCol="0" anchor="t">
            <a:spAutoFit/>
          </a:bodyPr>
          <a:lstStyle/>
          <a:p>
            <a:pPr>
              <a:lnSpc>
                <a:spcPts val="3220"/>
              </a:lnSpc>
            </a:pPr>
            <a:r>
              <a:rPr lang="en-US" sz="2300">
                <a:solidFill>
                  <a:srgbClr val="3B41C9"/>
                </a:solidFill>
                <a:latin typeface="Montserrat"/>
              </a:rPr>
              <a:t>Pasindu Mahima</a:t>
            </a:r>
          </a:p>
        </p:txBody>
      </p:sp>
      <p:sp>
        <p:nvSpPr>
          <p:cNvPr id="17" name="TextBox 17"/>
          <p:cNvSpPr txBox="1"/>
          <p:nvPr/>
        </p:nvSpPr>
        <p:spPr>
          <a:xfrm>
            <a:off x="0" y="1844519"/>
            <a:ext cx="16853680" cy="822430"/>
          </a:xfrm>
          <a:prstGeom prst="rect">
            <a:avLst/>
          </a:prstGeom>
        </p:spPr>
        <p:txBody>
          <a:bodyPr lIns="0" tIns="0" rIns="0" bIns="0" rtlCol="0" anchor="t">
            <a:spAutoFit/>
          </a:bodyPr>
          <a:lstStyle/>
          <a:p>
            <a:pPr algn="ctr">
              <a:lnSpc>
                <a:spcPts val="6826"/>
              </a:lnSpc>
            </a:pPr>
            <a:r>
              <a:rPr lang="en-US" sz="4875">
                <a:solidFill>
                  <a:srgbClr val="3B41C9"/>
                </a:solidFill>
                <a:latin typeface="Canva Sans Bold"/>
              </a:rPr>
              <a:t>stateChange (javax.swing.event.ChangeEvent)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306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4" name="Freeform 4"/>
          <p:cNvSpPr/>
          <p:nvPr/>
        </p:nvSpPr>
        <p:spPr>
          <a:xfrm>
            <a:off x="16751921" y="110234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853680" y="120410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930687" y="9024799"/>
            <a:ext cx="467003" cy="467003"/>
          </a:xfrm>
          <a:custGeom>
            <a:avLst/>
            <a:gdLst/>
            <a:ahLst/>
            <a:cxnLst/>
            <a:rect l="l" t="t" r="r" b="b"/>
            <a:pathLst>
              <a:path w="467003" h="467003">
                <a:moveTo>
                  <a:pt x="0" y="0"/>
                </a:moveTo>
                <a:lnTo>
                  <a:pt x="467003" y="0"/>
                </a:lnTo>
                <a:lnTo>
                  <a:pt x="467003"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6303617" y="9024799"/>
            <a:ext cx="467003" cy="467003"/>
          </a:xfrm>
          <a:custGeom>
            <a:avLst/>
            <a:gdLst/>
            <a:ahLst/>
            <a:cxnLst/>
            <a:rect l="l" t="t" r="r" b="b"/>
            <a:pathLst>
              <a:path w="467003" h="467003">
                <a:moveTo>
                  <a:pt x="0" y="0"/>
                </a:moveTo>
                <a:lnTo>
                  <a:pt x="467002" y="0"/>
                </a:lnTo>
                <a:lnTo>
                  <a:pt x="467002"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110959" y="9157850"/>
            <a:ext cx="122046" cy="200900"/>
          </a:xfrm>
          <a:custGeom>
            <a:avLst/>
            <a:gdLst/>
            <a:ahLst/>
            <a:cxnLst/>
            <a:rect l="l" t="t" r="r" b="b"/>
            <a:pathLst>
              <a:path w="122046" h="200900">
                <a:moveTo>
                  <a:pt x="0" y="0"/>
                </a:moveTo>
                <a:lnTo>
                  <a:pt x="122047" y="0"/>
                </a:lnTo>
                <a:lnTo>
                  <a:pt x="122047"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a:off x="16476095" y="9157850"/>
            <a:ext cx="122046" cy="200900"/>
          </a:xfrm>
          <a:custGeom>
            <a:avLst/>
            <a:gdLst/>
            <a:ahLst/>
            <a:cxnLst/>
            <a:rect l="l" t="t" r="r" b="b"/>
            <a:pathLst>
              <a:path w="122046" h="200900">
                <a:moveTo>
                  <a:pt x="0" y="0"/>
                </a:moveTo>
                <a:lnTo>
                  <a:pt x="122046" y="0"/>
                </a:lnTo>
                <a:lnTo>
                  <a:pt x="122046"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0764451" y="1310857"/>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4796729" y="-80952"/>
            <a:ext cx="2366598" cy="1183299"/>
          </a:xfrm>
          <a:custGeom>
            <a:avLst/>
            <a:gdLst/>
            <a:ahLst/>
            <a:cxnLst/>
            <a:rect l="l" t="t" r="r" b="b"/>
            <a:pathLst>
              <a:path w="2366598" h="1183299">
                <a:moveTo>
                  <a:pt x="0" y="0"/>
                </a:moveTo>
                <a:lnTo>
                  <a:pt x="2366598" y="0"/>
                </a:lnTo>
                <a:lnTo>
                  <a:pt x="2366598" y="1183299"/>
                </a:lnTo>
                <a:lnTo>
                  <a:pt x="0" y="11832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1811260" y="7061620"/>
            <a:ext cx="11114226" cy="1512853"/>
          </a:xfrm>
          <a:custGeom>
            <a:avLst/>
            <a:gdLst/>
            <a:ahLst/>
            <a:cxnLst/>
            <a:rect l="l" t="t" r="r" b="b"/>
            <a:pathLst>
              <a:path w="11114226" h="1512853">
                <a:moveTo>
                  <a:pt x="0" y="0"/>
                </a:moveTo>
                <a:lnTo>
                  <a:pt x="11114227" y="0"/>
                </a:lnTo>
                <a:lnTo>
                  <a:pt x="11114227" y="1512853"/>
                </a:lnTo>
                <a:lnTo>
                  <a:pt x="0" y="1512853"/>
                </a:lnTo>
                <a:lnTo>
                  <a:pt x="0" y="0"/>
                </a:lnTo>
                <a:close/>
              </a:path>
            </a:pathLst>
          </a:custGeom>
          <a:blipFill>
            <a:blip r:embed="rId16"/>
            <a:stretch>
              <a:fillRect/>
            </a:stretch>
          </a:blipFill>
        </p:spPr>
      </p:sp>
      <p:sp>
        <p:nvSpPr>
          <p:cNvPr id="14" name="TextBox 14"/>
          <p:cNvSpPr txBox="1"/>
          <p:nvPr/>
        </p:nvSpPr>
        <p:spPr>
          <a:xfrm>
            <a:off x="14987423" y="1181373"/>
            <a:ext cx="1275835" cy="266700"/>
          </a:xfrm>
          <a:prstGeom prst="rect">
            <a:avLst/>
          </a:prstGeom>
        </p:spPr>
        <p:txBody>
          <a:bodyPr lIns="0" tIns="0" rIns="0" bIns="0" rtlCol="0" anchor="t">
            <a:spAutoFit/>
          </a:bodyPr>
          <a:lstStyle/>
          <a:p>
            <a:pPr>
              <a:lnSpc>
                <a:spcPts val="2160"/>
              </a:lnSpc>
            </a:pPr>
            <a:r>
              <a:rPr lang="en-US" sz="1800">
                <a:solidFill>
                  <a:srgbClr val="FFFFFF"/>
                </a:solidFill>
                <a:latin typeface="Montserrat"/>
              </a:rPr>
              <a:t>Search . . .</a:t>
            </a:r>
          </a:p>
        </p:txBody>
      </p:sp>
      <p:sp>
        <p:nvSpPr>
          <p:cNvPr id="15" name="TextBox 15"/>
          <p:cNvSpPr txBox="1"/>
          <p:nvPr/>
        </p:nvSpPr>
        <p:spPr>
          <a:xfrm>
            <a:off x="803856" y="1092417"/>
            <a:ext cx="1468380" cy="389255"/>
          </a:xfrm>
          <a:prstGeom prst="rect">
            <a:avLst/>
          </a:prstGeom>
        </p:spPr>
        <p:txBody>
          <a:bodyPr lIns="0" tIns="0" rIns="0" bIns="0" rtlCol="0" anchor="t">
            <a:spAutoFit/>
          </a:bodyPr>
          <a:lstStyle/>
          <a:p>
            <a:pPr algn="r">
              <a:lnSpc>
                <a:spcPts val="3220"/>
              </a:lnSpc>
            </a:pPr>
            <a:r>
              <a:rPr lang="en-US" sz="2300">
                <a:solidFill>
                  <a:srgbClr val="3B41C9"/>
                </a:solidFill>
                <a:latin typeface="Montserrat Classic Bold"/>
              </a:rPr>
              <a:t>BY</a:t>
            </a:r>
          </a:p>
        </p:txBody>
      </p:sp>
      <p:sp>
        <p:nvSpPr>
          <p:cNvPr id="16" name="TextBox 16"/>
          <p:cNvSpPr txBox="1"/>
          <p:nvPr/>
        </p:nvSpPr>
        <p:spPr>
          <a:xfrm>
            <a:off x="2387138" y="1111554"/>
            <a:ext cx="2873700" cy="389255"/>
          </a:xfrm>
          <a:prstGeom prst="rect">
            <a:avLst/>
          </a:prstGeom>
        </p:spPr>
        <p:txBody>
          <a:bodyPr lIns="0" tIns="0" rIns="0" bIns="0" rtlCol="0" anchor="t">
            <a:spAutoFit/>
          </a:bodyPr>
          <a:lstStyle/>
          <a:p>
            <a:pPr>
              <a:lnSpc>
                <a:spcPts val="3220"/>
              </a:lnSpc>
            </a:pPr>
            <a:r>
              <a:rPr lang="en-US" sz="2300">
                <a:solidFill>
                  <a:srgbClr val="3B41C9"/>
                </a:solidFill>
                <a:latin typeface="Montserrat"/>
              </a:rPr>
              <a:t>Pasindu Mahima</a:t>
            </a:r>
          </a:p>
        </p:txBody>
      </p:sp>
      <p:sp>
        <p:nvSpPr>
          <p:cNvPr id="17" name="TextBox 17"/>
          <p:cNvSpPr txBox="1"/>
          <p:nvPr/>
        </p:nvSpPr>
        <p:spPr>
          <a:xfrm>
            <a:off x="1811260" y="3000324"/>
            <a:ext cx="8953191" cy="3089911"/>
          </a:xfrm>
          <a:prstGeom prst="rect">
            <a:avLst/>
          </a:prstGeom>
        </p:spPr>
        <p:txBody>
          <a:bodyPr lIns="0" tIns="0" rIns="0" bIns="0" rtlCol="0" anchor="t">
            <a:spAutoFit/>
          </a:bodyPr>
          <a:lstStyle/>
          <a:p>
            <a:pPr>
              <a:lnSpc>
                <a:spcPts val="4199"/>
              </a:lnSpc>
            </a:pPr>
            <a:r>
              <a:rPr lang="en-US" sz="2399">
                <a:solidFill>
                  <a:srgbClr val="3B41C9"/>
                </a:solidFill>
                <a:latin typeface="Montserrat"/>
              </a:rPr>
              <a:t>In Java, stateChange typically refers to an event that denotes a change in state for an object. One of the most common uses of this term is with the ChangeEvent and ChangeListener classes in the Java Swing library, which are used for components that can change their state, such as JSlider, JSpinner, and ButtonModel.</a:t>
            </a:r>
          </a:p>
        </p:txBody>
      </p:sp>
      <p:sp>
        <p:nvSpPr>
          <p:cNvPr id="18" name="TextBox 18"/>
          <p:cNvSpPr txBox="1"/>
          <p:nvPr/>
        </p:nvSpPr>
        <p:spPr>
          <a:xfrm>
            <a:off x="0" y="1844519"/>
            <a:ext cx="16853680" cy="822430"/>
          </a:xfrm>
          <a:prstGeom prst="rect">
            <a:avLst/>
          </a:prstGeom>
        </p:spPr>
        <p:txBody>
          <a:bodyPr lIns="0" tIns="0" rIns="0" bIns="0" rtlCol="0" anchor="t">
            <a:spAutoFit/>
          </a:bodyPr>
          <a:lstStyle/>
          <a:p>
            <a:pPr algn="ctr">
              <a:lnSpc>
                <a:spcPts val="6826"/>
              </a:lnSpc>
            </a:pPr>
            <a:r>
              <a:rPr lang="en-US" sz="4875">
                <a:solidFill>
                  <a:srgbClr val="3B41C9"/>
                </a:solidFill>
                <a:latin typeface="Canva Sans Bold"/>
              </a:rPr>
              <a:t>stateChange (javax.swing.event.ChangeEvent)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306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4" name="Freeform 4"/>
          <p:cNvSpPr/>
          <p:nvPr/>
        </p:nvSpPr>
        <p:spPr>
          <a:xfrm>
            <a:off x="16751921" y="110234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853680" y="120410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930687" y="9024799"/>
            <a:ext cx="467003" cy="467003"/>
          </a:xfrm>
          <a:custGeom>
            <a:avLst/>
            <a:gdLst/>
            <a:ahLst/>
            <a:cxnLst/>
            <a:rect l="l" t="t" r="r" b="b"/>
            <a:pathLst>
              <a:path w="467003" h="467003">
                <a:moveTo>
                  <a:pt x="0" y="0"/>
                </a:moveTo>
                <a:lnTo>
                  <a:pt x="467003" y="0"/>
                </a:lnTo>
                <a:lnTo>
                  <a:pt x="467003"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6303617" y="9024799"/>
            <a:ext cx="467003" cy="467003"/>
          </a:xfrm>
          <a:custGeom>
            <a:avLst/>
            <a:gdLst/>
            <a:ahLst/>
            <a:cxnLst/>
            <a:rect l="l" t="t" r="r" b="b"/>
            <a:pathLst>
              <a:path w="467003" h="467003">
                <a:moveTo>
                  <a:pt x="0" y="0"/>
                </a:moveTo>
                <a:lnTo>
                  <a:pt x="467002" y="0"/>
                </a:lnTo>
                <a:lnTo>
                  <a:pt x="467002"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110959" y="9157850"/>
            <a:ext cx="122046" cy="200900"/>
          </a:xfrm>
          <a:custGeom>
            <a:avLst/>
            <a:gdLst/>
            <a:ahLst/>
            <a:cxnLst/>
            <a:rect l="l" t="t" r="r" b="b"/>
            <a:pathLst>
              <a:path w="122046" h="200900">
                <a:moveTo>
                  <a:pt x="0" y="0"/>
                </a:moveTo>
                <a:lnTo>
                  <a:pt x="122047" y="0"/>
                </a:lnTo>
                <a:lnTo>
                  <a:pt x="122047"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a:off x="16476095" y="9157850"/>
            <a:ext cx="122046" cy="200900"/>
          </a:xfrm>
          <a:custGeom>
            <a:avLst/>
            <a:gdLst/>
            <a:ahLst/>
            <a:cxnLst/>
            <a:rect l="l" t="t" r="r" b="b"/>
            <a:pathLst>
              <a:path w="122046" h="200900">
                <a:moveTo>
                  <a:pt x="0" y="0"/>
                </a:moveTo>
                <a:lnTo>
                  <a:pt x="122046" y="0"/>
                </a:lnTo>
                <a:lnTo>
                  <a:pt x="122046"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0764451" y="1310857"/>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4796729" y="-80952"/>
            <a:ext cx="2366598" cy="1183299"/>
          </a:xfrm>
          <a:custGeom>
            <a:avLst/>
            <a:gdLst/>
            <a:ahLst/>
            <a:cxnLst/>
            <a:rect l="l" t="t" r="r" b="b"/>
            <a:pathLst>
              <a:path w="2366598" h="1183299">
                <a:moveTo>
                  <a:pt x="0" y="0"/>
                </a:moveTo>
                <a:lnTo>
                  <a:pt x="2366598" y="0"/>
                </a:lnTo>
                <a:lnTo>
                  <a:pt x="2366598" y="1183299"/>
                </a:lnTo>
                <a:lnTo>
                  <a:pt x="0" y="11832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1951658" y="3514269"/>
            <a:ext cx="10595360" cy="4986411"/>
          </a:xfrm>
          <a:custGeom>
            <a:avLst/>
            <a:gdLst/>
            <a:ahLst/>
            <a:cxnLst/>
            <a:rect l="l" t="t" r="r" b="b"/>
            <a:pathLst>
              <a:path w="10595360" h="4986411">
                <a:moveTo>
                  <a:pt x="0" y="0"/>
                </a:moveTo>
                <a:lnTo>
                  <a:pt x="10595360" y="0"/>
                </a:lnTo>
                <a:lnTo>
                  <a:pt x="10595360" y="4986411"/>
                </a:lnTo>
                <a:lnTo>
                  <a:pt x="0" y="4986411"/>
                </a:lnTo>
                <a:lnTo>
                  <a:pt x="0" y="0"/>
                </a:lnTo>
                <a:close/>
              </a:path>
            </a:pathLst>
          </a:custGeom>
          <a:blipFill>
            <a:blip r:embed="rId16"/>
            <a:stretch>
              <a:fillRect l="-39002" t="-66139"/>
            </a:stretch>
          </a:blipFill>
        </p:spPr>
      </p:sp>
      <p:sp>
        <p:nvSpPr>
          <p:cNvPr id="14" name="TextBox 14"/>
          <p:cNvSpPr txBox="1"/>
          <p:nvPr/>
        </p:nvSpPr>
        <p:spPr>
          <a:xfrm>
            <a:off x="14987423" y="1181373"/>
            <a:ext cx="1275835" cy="266700"/>
          </a:xfrm>
          <a:prstGeom prst="rect">
            <a:avLst/>
          </a:prstGeom>
        </p:spPr>
        <p:txBody>
          <a:bodyPr lIns="0" tIns="0" rIns="0" bIns="0" rtlCol="0" anchor="t">
            <a:spAutoFit/>
          </a:bodyPr>
          <a:lstStyle/>
          <a:p>
            <a:pPr>
              <a:lnSpc>
                <a:spcPts val="2160"/>
              </a:lnSpc>
            </a:pPr>
            <a:r>
              <a:rPr lang="en-US" sz="1800">
                <a:solidFill>
                  <a:srgbClr val="FFFFFF"/>
                </a:solidFill>
                <a:latin typeface="Montserrat"/>
              </a:rPr>
              <a:t>Search . . .</a:t>
            </a:r>
          </a:p>
        </p:txBody>
      </p:sp>
      <p:sp>
        <p:nvSpPr>
          <p:cNvPr id="15" name="TextBox 15"/>
          <p:cNvSpPr txBox="1"/>
          <p:nvPr/>
        </p:nvSpPr>
        <p:spPr>
          <a:xfrm>
            <a:off x="803856" y="1092417"/>
            <a:ext cx="1468380" cy="389255"/>
          </a:xfrm>
          <a:prstGeom prst="rect">
            <a:avLst/>
          </a:prstGeom>
        </p:spPr>
        <p:txBody>
          <a:bodyPr lIns="0" tIns="0" rIns="0" bIns="0" rtlCol="0" anchor="t">
            <a:spAutoFit/>
          </a:bodyPr>
          <a:lstStyle/>
          <a:p>
            <a:pPr algn="r">
              <a:lnSpc>
                <a:spcPts val="3220"/>
              </a:lnSpc>
            </a:pPr>
            <a:r>
              <a:rPr lang="en-US" sz="2300">
                <a:solidFill>
                  <a:srgbClr val="3B41C9"/>
                </a:solidFill>
                <a:latin typeface="Montserrat Classic Bold"/>
              </a:rPr>
              <a:t>BY</a:t>
            </a:r>
          </a:p>
        </p:txBody>
      </p:sp>
      <p:sp>
        <p:nvSpPr>
          <p:cNvPr id="16" name="TextBox 16"/>
          <p:cNvSpPr txBox="1"/>
          <p:nvPr/>
        </p:nvSpPr>
        <p:spPr>
          <a:xfrm>
            <a:off x="2387138" y="1111554"/>
            <a:ext cx="2873700" cy="389255"/>
          </a:xfrm>
          <a:prstGeom prst="rect">
            <a:avLst/>
          </a:prstGeom>
        </p:spPr>
        <p:txBody>
          <a:bodyPr lIns="0" tIns="0" rIns="0" bIns="0" rtlCol="0" anchor="t">
            <a:spAutoFit/>
          </a:bodyPr>
          <a:lstStyle/>
          <a:p>
            <a:pPr>
              <a:lnSpc>
                <a:spcPts val="3220"/>
              </a:lnSpc>
            </a:pPr>
            <a:r>
              <a:rPr lang="en-US" sz="2300">
                <a:solidFill>
                  <a:srgbClr val="3B41C9"/>
                </a:solidFill>
                <a:latin typeface="Montserrat"/>
              </a:rPr>
              <a:t>Pasindu Mahima</a:t>
            </a:r>
          </a:p>
        </p:txBody>
      </p:sp>
      <p:sp>
        <p:nvSpPr>
          <p:cNvPr id="17" name="TextBox 17"/>
          <p:cNvSpPr txBox="1"/>
          <p:nvPr/>
        </p:nvSpPr>
        <p:spPr>
          <a:xfrm>
            <a:off x="272670" y="1971675"/>
            <a:ext cx="18015330" cy="822430"/>
          </a:xfrm>
          <a:prstGeom prst="rect">
            <a:avLst/>
          </a:prstGeom>
        </p:spPr>
        <p:txBody>
          <a:bodyPr lIns="0" tIns="0" rIns="0" bIns="0" rtlCol="0" anchor="t">
            <a:spAutoFit/>
          </a:bodyPr>
          <a:lstStyle/>
          <a:p>
            <a:pPr algn="ctr">
              <a:lnSpc>
                <a:spcPts val="6826"/>
              </a:lnSpc>
            </a:pPr>
            <a:r>
              <a:rPr lang="en-US" sz="4875">
                <a:solidFill>
                  <a:srgbClr val="3B41C9"/>
                </a:solidFill>
                <a:latin typeface="Canva Sans Bold"/>
              </a:rPr>
              <a:t>focusGained / focusLost (java.awt.event.FocusEvent)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306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4" name="Freeform 4"/>
          <p:cNvSpPr/>
          <p:nvPr/>
        </p:nvSpPr>
        <p:spPr>
          <a:xfrm>
            <a:off x="16751921" y="110234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853680" y="120410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930687" y="9024799"/>
            <a:ext cx="467003" cy="467003"/>
          </a:xfrm>
          <a:custGeom>
            <a:avLst/>
            <a:gdLst/>
            <a:ahLst/>
            <a:cxnLst/>
            <a:rect l="l" t="t" r="r" b="b"/>
            <a:pathLst>
              <a:path w="467003" h="467003">
                <a:moveTo>
                  <a:pt x="0" y="0"/>
                </a:moveTo>
                <a:lnTo>
                  <a:pt x="467003" y="0"/>
                </a:lnTo>
                <a:lnTo>
                  <a:pt x="467003"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6303617" y="9024799"/>
            <a:ext cx="467003" cy="467003"/>
          </a:xfrm>
          <a:custGeom>
            <a:avLst/>
            <a:gdLst/>
            <a:ahLst/>
            <a:cxnLst/>
            <a:rect l="l" t="t" r="r" b="b"/>
            <a:pathLst>
              <a:path w="467003" h="467003">
                <a:moveTo>
                  <a:pt x="0" y="0"/>
                </a:moveTo>
                <a:lnTo>
                  <a:pt x="467002" y="0"/>
                </a:lnTo>
                <a:lnTo>
                  <a:pt x="467002" y="467002"/>
                </a:lnTo>
                <a:lnTo>
                  <a:pt x="0" y="467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110959" y="9157850"/>
            <a:ext cx="122046" cy="200900"/>
          </a:xfrm>
          <a:custGeom>
            <a:avLst/>
            <a:gdLst/>
            <a:ahLst/>
            <a:cxnLst/>
            <a:rect l="l" t="t" r="r" b="b"/>
            <a:pathLst>
              <a:path w="122046" h="200900">
                <a:moveTo>
                  <a:pt x="0" y="0"/>
                </a:moveTo>
                <a:lnTo>
                  <a:pt x="122047" y="0"/>
                </a:lnTo>
                <a:lnTo>
                  <a:pt x="122047"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a:off x="16476095" y="9157850"/>
            <a:ext cx="122046" cy="200900"/>
          </a:xfrm>
          <a:custGeom>
            <a:avLst/>
            <a:gdLst/>
            <a:ahLst/>
            <a:cxnLst/>
            <a:rect l="l" t="t" r="r" b="b"/>
            <a:pathLst>
              <a:path w="122046" h="200900">
                <a:moveTo>
                  <a:pt x="0" y="0"/>
                </a:moveTo>
                <a:lnTo>
                  <a:pt x="122046" y="0"/>
                </a:lnTo>
                <a:lnTo>
                  <a:pt x="122046" y="200900"/>
                </a:lnTo>
                <a:lnTo>
                  <a:pt x="0" y="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0764451" y="1310857"/>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4796729" y="-80952"/>
            <a:ext cx="2366598" cy="1183299"/>
          </a:xfrm>
          <a:custGeom>
            <a:avLst/>
            <a:gdLst/>
            <a:ahLst/>
            <a:cxnLst/>
            <a:rect l="l" t="t" r="r" b="b"/>
            <a:pathLst>
              <a:path w="2366598" h="1183299">
                <a:moveTo>
                  <a:pt x="0" y="0"/>
                </a:moveTo>
                <a:lnTo>
                  <a:pt x="2366598" y="0"/>
                </a:lnTo>
                <a:lnTo>
                  <a:pt x="2366598" y="1183299"/>
                </a:lnTo>
                <a:lnTo>
                  <a:pt x="0" y="11832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1843317" y="3769253"/>
            <a:ext cx="10914075" cy="1374247"/>
          </a:xfrm>
          <a:custGeom>
            <a:avLst/>
            <a:gdLst/>
            <a:ahLst/>
            <a:cxnLst/>
            <a:rect l="l" t="t" r="r" b="b"/>
            <a:pathLst>
              <a:path w="10914075" h="1374247">
                <a:moveTo>
                  <a:pt x="0" y="0"/>
                </a:moveTo>
                <a:lnTo>
                  <a:pt x="10914075" y="0"/>
                </a:lnTo>
                <a:lnTo>
                  <a:pt x="10914075" y="1374247"/>
                </a:lnTo>
                <a:lnTo>
                  <a:pt x="0" y="1374247"/>
                </a:lnTo>
                <a:lnTo>
                  <a:pt x="0" y="0"/>
                </a:lnTo>
                <a:close/>
              </a:path>
            </a:pathLst>
          </a:custGeom>
          <a:blipFill>
            <a:blip r:embed="rId16"/>
            <a:stretch>
              <a:fillRect/>
            </a:stretch>
          </a:blipFill>
        </p:spPr>
      </p:sp>
      <p:sp>
        <p:nvSpPr>
          <p:cNvPr id="14" name="TextBox 14"/>
          <p:cNvSpPr txBox="1"/>
          <p:nvPr/>
        </p:nvSpPr>
        <p:spPr>
          <a:xfrm>
            <a:off x="14987423" y="1181373"/>
            <a:ext cx="1275835" cy="266700"/>
          </a:xfrm>
          <a:prstGeom prst="rect">
            <a:avLst/>
          </a:prstGeom>
        </p:spPr>
        <p:txBody>
          <a:bodyPr lIns="0" tIns="0" rIns="0" bIns="0" rtlCol="0" anchor="t">
            <a:spAutoFit/>
          </a:bodyPr>
          <a:lstStyle/>
          <a:p>
            <a:pPr>
              <a:lnSpc>
                <a:spcPts val="2160"/>
              </a:lnSpc>
            </a:pPr>
            <a:r>
              <a:rPr lang="en-US" sz="1800">
                <a:solidFill>
                  <a:srgbClr val="FFFFFF"/>
                </a:solidFill>
                <a:latin typeface="Montserrat"/>
              </a:rPr>
              <a:t>Search . . .</a:t>
            </a:r>
          </a:p>
        </p:txBody>
      </p:sp>
      <p:sp>
        <p:nvSpPr>
          <p:cNvPr id="15" name="TextBox 15"/>
          <p:cNvSpPr txBox="1"/>
          <p:nvPr/>
        </p:nvSpPr>
        <p:spPr>
          <a:xfrm>
            <a:off x="803856" y="1092417"/>
            <a:ext cx="1468380" cy="389255"/>
          </a:xfrm>
          <a:prstGeom prst="rect">
            <a:avLst/>
          </a:prstGeom>
        </p:spPr>
        <p:txBody>
          <a:bodyPr lIns="0" tIns="0" rIns="0" bIns="0" rtlCol="0" anchor="t">
            <a:spAutoFit/>
          </a:bodyPr>
          <a:lstStyle/>
          <a:p>
            <a:pPr algn="r">
              <a:lnSpc>
                <a:spcPts val="3220"/>
              </a:lnSpc>
            </a:pPr>
            <a:r>
              <a:rPr lang="en-US" sz="2300">
                <a:solidFill>
                  <a:srgbClr val="3B41C9"/>
                </a:solidFill>
                <a:latin typeface="Montserrat Classic Bold"/>
              </a:rPr>
              <a:t>BY</a:t>
            </a:r>
          </a:p>
        </p:txBody>
      </p:sp>
      <p:sp>
        <p:nvSpPr>
          <p:cNvPr id="16" name="TextBox 16"/>
          <p:cNvSpPr txBox="1"/>
          <p:nvPr/>
        </p:nvSpPr>
        <p:spPr>
          <a:xfrm>
            <a:off x="2387138" y="1111554"/>
            <a:ext cx="2873700" cy="389255"/>
          </a:xfrm>
          <a:prstGeom prst="rect">
            <a:avLst/>
          </a:prstGeom>
        </p:spPr>
        <p:txBody>
          <a:bodyPr lIns="0" tIns="0" rIns="0" bIns="0" rtlCol="0" anchor="t">
            <a:spAutoFit/>
          </a:bodyPr>
          <a:lstStyle/>
          <a:p>
            <a:pPr>
              <a:lnSpc>
                <a:spcPts val="3220"/>
              </a:lnSpc>
            </a:pPr>
            <a:r>
              <a:rPr lang="en-US" sz="2300">
                <a:solidFill>
                  <a:srgbClr val="3B41C9"/>
                </a:solidFill>
                <a:latin typeface="Montserrat"/>
              </a:rPr>
              <a:t>Pasindu Mahima</a:t>
            </a:r>
          </a:p>
        </p:txBody>
      </p:sp>
      <p:sp>
        <p:nvSpPr>
          <p:cNvPr id="17" name="TextBox 17"/>
          <p:cNvSpPr txBox="1"/>
          <p:nvPr/>
        </p:nvSpPr>
        <p:spPr>
          <a:xfrm>
            <a:off x="272670" y="1971675"/>
            <a:ext cx="18015330" cy="822430"/>
          </a:xfrm>
          <a:prstGeom prst="rect">
            <a:avLst/>
          </a:prstGeom>
        </p:spPr>
        <p:txBody>
          <a:bodyPr lIns="0" tIns="0" rIns="0" bIns="0" rtlCol="0" anchor="t">
            <a:spAutoFit/>
          </a:bodyPr>
          <a:lstStyle/>
          <a:p>
            <a:pPr algn="ctr">
              <a:lnSpc>
                <a:spcPts val="6826"/>
              </a:lnSpc>
            </a:pPr>
            <a:r>
              <a:rPr lang="en-US" sz="4875">
                <a:solidFill>
                  <a:srgbClr val="3B41C9"/>
                </a:solidFill>
                <a:latin typeface="Canva Sans Bold"/>
              </a:rPr>
              <a:t>focusGained / focusLost (java.awt.event.FocusEvent)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1389</Words>
  <Application>Microsoft Office PowerPoint</Application>
  <PresentationFormat>Custom</PresentationFormat>
  <Paragraphs>213</Paragraphs>
  <Slides>27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Archive Bold</vt:lpstr>
      <vt:lpstr>Montserrat Bold</vt:lpstr>
      <vt:lpstr>Montserrat</vt:lpstr>
      <vt:lpstr>Canva Sans</vt:lpstr>
      <vt:lpstr>Canva Sans Bold</vt:lpstr>
      <vt:lpstr>Arial</vt:lpstr>
      <vt:lpstr>Montserrat Classic Bold</vt:lpstr>
      <vt:lpstr>Archive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Copy of Copy of Copy of Coding School</dc:title>
  <cp:lastModifiedBy>Hunter Dragon</cp:lastModifiedBy>
  <cp:revision>2</cp:revision>
  <dcterms:created xsi:type="dcterms:W3CDTF">2006-08-16T00:00:00Z</dcterms:created>
  <dcterms:modified xsi:type="dcterms:W3CDTF">2023-08-09T00:19:28Z</dcterms:modified>
  <dc:identifier>DAFq_KccalY</dc:identifier>
</cp:coreProperties>
</file>